
<file path=[Content_Types].xml><?xml version="1.0" encoding="utf-8"?>
<Types xmlns="http://schemas.openxmlformats.org/package/2006/content-types">
  <Default Extension="png" ContentType="image/png"/>
  <Default Extension="emf" ContentType="image/x-em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5"/>
  </p:notesMasterIdLst>
  <p:sldIdLst>
    <p:sldId id="694" r:id="rId3"/>
    <p:sldId id="345" r:id="rId4"/>
    <p:sldId id="696" r:id="rId6"/>
    <p:sldId id="697" r:id="rId7"/>
    <p:sldId id="698" r:id="rId8"/>
    <p:sldId id="699" r:id="rId9"/>
    <p:sldId id="700" r:id="rId10"/>
    <p:sldId id="701" r:id="rId11"/>
    <p:sldId id="702" r:id="rId12"/>
    <p:sldId id="703" r:id="rId13"/>
    <p:sldId id="704" r:id="rId14"/>
    <p:sldId id="705" r:id="rId15"/>
    <p:sldId id="706" r:id="rId16"/>
    <p:sldId id="707" r:id="rId17"/>
    <p:sldId id="708" r:id="rId18"/>
    <p:sldId id="709" r:id="rId19"/>
    <p:sldId id="720" r:id="rId20"/>
    <p:sldId id="710" r:id="rId21"/>
    <p:sldId id="711" r:id="rId22"/>
    <p:sldId id="712" r:id="rId23"/>
    <p:sldId id="713" r:id="rId24"/>
    <p:sldId id="719" r:id="rId25"/>
    <p:sldId id="721" r:id="rId26"/>
    <p:sldId id="723" r:id="rId27"/>
    <p:sldId id="722" r:id="rId28"/>
    <p:sldId id="724" r:id="rId29"/>
    <p:sldId id="725" r:id="rId30"/>
    <p:sldId id="726" r:id="rId3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ahoma" panose="020B060403050404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0" autoAdjust="0"/>
    <p:restoredTop sz="94366" autoAdjust="0"/>
  </p:normalViewPr>
  <p:slideViewPr>
    <p:cSldViewPr>
      <p:cViewPr varScale="1">
        <p:scale>
          <a:sx n="67" d="100"/>
          <a:sy n="67" d="100"/>
        </p:scale>
        <p:origin x="1288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11DA49E-81A6-4A24-8C7C-D0160322BDC4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EEE82A50-E8D1-46B2-901C-DD2C04100BCB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73320-5415-43D0-9E90-623BD668C42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6349D7-69CE-4404-8110-C3946E924A6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5D4846-8C8E-4138-896C-CB416298B15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8E31E6-6675-49C4-831D-9DBC1B090125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1pPr>
            <a:lvl2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2pPr>
            <a:lvl3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3pPr>
            <a:lvl4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4pPr>
            <a:lvl5pPr>
              <a:defRPr>
                <a:latin typeface="仿宋" panose="02010609060101010101" pitchFamily="49" charset="-122"/>
                <a:ea typeface="仿宋" panose="02010609060101010101" pitchFamily="49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A2CCF5-8FA1-4908-A135-3A6ECFE0A319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F745DF-EA54-447E-94FD-0A4216B1556B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B93B282-B884-416B-9CD6-A5E00198F37F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DF7484-1747-4DEF-977A-9D0234298404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F099C5-353C-42FF-B94A-9B757701A4B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320CC22-DD7F-498D-80C3-14DAD2117E13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03A90D-9882-481C-9F7D-21760FA374D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1D93D3-AC1C-4E16-A153-95B0D709E38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/>
            <a:r>
              <a:rPr lang="en-US" altLang="zh-CN"/>
              <a:t>Second level</a:t>
            </a:r>
            <a:endParaRPr lang="en-US" altLang="zh-CN"/>
          </a:p>
          <a:p>
            <a:pPr lvl="2"/>
            <a:r>
              <a:rPr lang="en-US" altLang="zh-CN"/>
              <a:t>Third level</a:t>
            </a:r>
            <a:endParaRPr lang="en-US" altLang="zh-CN"/>
          </a:p>
          <a:p>
            <a:pPr lvl="3"/>
            <a:r>
              <a:rPr lang="en-US" altLang="zh-CN"/>
              <a:t>Fourth level</a:t>
            </a:r>
            <a:endParaRPr lang="en-US" altLang="zh-CN"/>
          </a:p>
          <a:p>
            <a:pPr lvl="4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0730068-BF77-4EC8-81F6-B04595C04089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FF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宋体" panose="02010600030101010101" pitchFamily="2" charset="-122"/>
          <a:ea typeface="宋体" panose="02010600030101010101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0000"/>
          </a:solidFill>
          <a:latin typeface="宋体" panose="02010600030101010101" pitchFamily="2" charset="-122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1.m4a"/><Relationship Id="rId1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2.m4a"/><Relationship Id="rId1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3.m4a"/><Relationship Id="rId1" Type="http://schemas.openxmlformats.org/officeDocument/2006/relationships/audio" Target="../media/media23.m4a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4.m4a"/><Relationship Id="rId1" Type="http://schemas.openxmlformats.org/officeDocument/2006/relationships/audio" Target="../media/media24.m4a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5.m4a"/><Relationship Id="rId1" Type="http://schemas.openxmlformats.org/officeDocument/2006/relationships/audio" Target="../media/media25.m4a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6.m4a"/><Relationship Id="rId2" Type="http://schemas.openxmlformats.org/officeDocument/2006/relationships/audio" Target="../media/media26.m4a"/><Relationship Id="rId1" Type="http://schemas.openxmlformats.org/officeDocument/2006/relationships/image" Target="../media/image2.emf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7.m4a"/><Relationship Id="rId2" Type="http://schemas.openxmlformats.org/officeDocument/2006/relationships/audio" Target="../media/media27.m4a"/><Relationship Id="rId1" Type="http://schemas.openxmlformats.org/officeDocument/2006/relationships/image" Target="../media/image3.emf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8.m4a"/><Relationship Id="rId2" Type="http://schemas.openxmlformats.org/officeDocument/2006/relationships/audio" Target="../media/media28.m4a"/><Relationship Id="rId1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0" y="836613"/>
            <a:ext cx="9144000" cy="150336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zh-CN" altLang="en-US" sz="6600" b="0" dirty="0">
                <a:latin typeface="+mj-ea"/>
                <a:cs typeface="Calibri" panose="020F0502020204030204" pitchFamily="34" charset="0"/>
              </a:rPr>
              <a:t>编译实习</a:t>
            </a:r>
            <a:endParaRPr lang="zh-CN" altLang="en-US" sz="6600" b="0" dirty="0">
              <a:latin typeface="+mj-ea"/>
              <a:cs typeface="Calibri" panose="020F0502020204030204" pitchFamily="34" charset="0"/>
            </a:endParaRPr>
          </a:p>
        </p:txBody>
      </p:sp>
      <p:sp>
        <p:nvSpPr>
          <p:cNvPr id="3075" name="副标题 2"/>
          <p:cNvSpPr>
            <a:spLocks noGrp="1"/>
          </p:cNvSpPr>
          <p:nvPr>
            <p:ph type="subTitle" idx="1"/>
          </p:nvPr>
        </p:nvSpPr>
        <p:spPr>
          <a:xfrm>
            <a:off x="-1524000" y="3656648"/>
            <a:ext cx="12192000" cy="2743200"/>
          </a:xfrm>
        </p:spPr>
        <p:txBody>
          <a:bodyPr/>
          <a:lstStyle/>
          <a:p>
            <a:r>
              <a:rPr lang="zh-CN" altLang="en-US" b="1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黄    骏</a:t>
            </a:r>
            <a:endParaRPr lang="en-US" altLang="zh-CN" b="1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spcAft>
                <a:spcPts val="1200"/>
              </a:spcAft>
            </a:pPr>
            <a:r>
              <a:rPr lang="en-US" altLang="zh-CN" sz="2400" b="1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jun.huang@pku.edu.cn</a:t>
            </a:r>
            <a:endParaRPr lang="zh-CN" altLang="en-US" sz="2400" b="1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高能效计算与应用中心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北京大学信息科学与技术学院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  <a:p>
            <a:r>
              <a:rPr lang="zh-CN" altLang="en-US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理科五号楼</a:t>
            </a:r>
            <a:r>
              <a:rPr lang="en-US" altLang="zh-CN" sz="200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  <a:cs typeface="Calibri" panose="020F0502020204030204" pitchFamily="34" charset="0"/>
              </a:rPr>
              <a:t>515S</a:t>
            </a:r>
            <a:endParaRPr lang="en-US" altLang="zh-CN" sz="200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  <a:cs typeface="Calibri" panose="020F0502020204030204" pitchFamily="34" charset="0"/>
            </a:endParaRPr>
          </a:p>
        </p:txBody>
      </p:sp>
      <p:sp>
        <p:nvSpPr>
          <p:cNvPr id="3076" name="标题 1"/>
          <p:cNvSpPr txBox="1">
            <a:spLocks noChangeArrowheads="1"/>
          </p:cNvSpPr>
          <p:nvPr/>
        </p:nvSpPr>
        <p:spPr bwMode="auto">
          <a:xfrm>
            <a:off x="0" y="2441575"/>
            <a:ext cx="9144000" cy="97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altLang="zh-CN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06. </a:t>
            </a:r>
            <a:r>
              <a:rPr lang="zh-CN" altLang="en-US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从</a:t>
            </a:r>
            <a:r>
              <a:rPr lang="en-US" altLang="zh-CN" sz="4400" dirty="0" err="1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Spiglet</a:t>
            </a:r>
            <a:r>
              <a:rPr lang="zh-CN" altLang="en-US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到</a:t>
            </a:r>
            <a:r>
              <a:rPr lang="en-US" altLang="zh-CN" sz="4400" dirty="0">
                <a:solidFill>
                  <a:srgbClr val="FF0000"/>
                </a:solidFill>
                <a:latin typeface="Garamond" panose="02020404030301010803" pitchFamily="18" charset="0"/>
                <a:cs typeface="Calibri" panose="020F0502020204030204" pitchFamily="34" charset="0"/>
              </a:rPr>
              <a:t>Kanga</a:t>
            </a:r>
            <a:endParaRPr lang="zh-CN" altLang="en-US" sz="4400" dirty="0">
              <a:solidFill>
                <a:srgbClr val="FF0000"/>
              </a:solidFill>
              <a:latin typeface="Garamond" panose="02020404030301010803" pitchFamily="18" charset="0"/>
              <a:cs typeface="Calibri" panose="020F0502020204030204" pitchFamily="34" charset="0"/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63"/>
    </mc:Choice>
    <mc:Fallback>
      <p:transition spd="slow" advTm="73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6712"/>
          </a:xfrm>
        </p:spPr>
        <p:txBody>
          <a:bodyPr/>
          <a:lstStyle/>
          <a:p>
            <a:r>
              <a:rPr lang="en-US" altLang="zh-CN" dirty="0" err="1">
                <a:latin typeface="+mn-lt"/>
              </a:rPr>
              <a:t>Spiglet</a:t>
            </a:r>
            <a:r>
              <a:rPr lang="zh-CN" altLang="en-US" dirty="0">
                <a:latin typeface="+mn-lt"/>
              </a:rPr>
              <a:t>语法（续）</a:t>
            </a:r>
            <a:endParaRPr lang="zh-CN" altLang="en-US" dirty="0">
              <a:latin typeface="+mn-lt"/>
            </a:endParaRPr>
          </a:p>
        </p:txBody>
      </p:sp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0" y="980728"/>
            <a:ext cx="9144000" cy="5877272"/>
          </a:xfrm>
        </p:spPr>
        <p:txBody>
          <a:bodyPr>
            <a:normAutofit fontScale="55000" lnSpcReduction="20000"/>
          </a:bodyPr>
          <a:lstStyle/>
          <a:p>
            <a:pPr eaLnBrk="1" hangingPunct="1">
              <a:lnSpc>
                <a:spcPct val="95000"/>
              </a:lnSpc>
              <a:buNone/>
            </a:pP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			::=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latin typeface="Courier New" panose="02070309020205020404" pitchFamily="49" charset="0"/>
                <a:cs typeface="Courier New" panose="02070309020205020404" pitchFamily="49" charset="0"/>
              </a:rPr>
              <a:t>			     	  | 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	  |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HAllocate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	  |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BinOp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StmtExp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::= "BEGIN"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"RETURN"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"END"</a:t>
            </a:r>
            <a:endParaRPr lang="en-US" altLang="zh-CN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			::= "CALL"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"(" ( 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)* ")"</a:t>
            </a:r>
            <a:endParaRPr lang="en-US" altLang="zh-CN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HAllocate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::= "HALLOCATE"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BinOp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::= 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 Temp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		::= "LT" | "PLUS" | "MINUS" | "TIMES“</a:t>
            </a:r>
            <a:endParaRPr lang="en-US" altLang="zh-CN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SimpleTemp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	::= 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			::= "TEMP"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endParaRPr lang="en-US" altLang="zh-CN" b="1" strike="sngStrike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			::= &lt;IDENTIFIER&gt;</a:t>
            </a:r>
            <a:endParaRPr lang="en-US" altLang="zh-CN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&lt;INTEGER_LITERAL&gt;</a:t>
            </a:r>
            <a:endParaRPr lang="en-US" altLang="zh-CN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endParaRPr lang="en-US" altLang="zh-CN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0"/>
    </mc:Choice>
    <mc:Fallback>
      <p:transition spd="slow" advTm="3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6712"/>
          </a:xfrm>
        </p:spPr>
        <p:txBody>
          <a:bodyPr/>
          <a:lstStyle/>
          <a:p>
            <a:r>
              <a:rPr lang="en-US" altLang="zh-CN" dirty="0">
                <a:latin typeface="+mn-lt"/>
              </a:rPr>
              <a:t>Kanga</a:t>
            </a:r>
            <a:r>
              <a:rPr lang="zh-CN" altLang="en-US" dirty="0">
                <a:latin typeface="+mn-lt"/>
              </a:rPr>
              <a:t>语法（续）</a:t>
            </a:r>
            <a:endParaRPr lang="zh-CN" altLang="en-US" dirty="0">
              <a:latin typeface="+mn-lt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0" y="980728"/>
            <a:ext cx="9144000" cy="5877272"/>
          </a:xfrm>
        </p:spPr>
        <p:txBody>
          <a:bodyPr>
            <a:normAutofit fontScale="55000" lnSpcReduction="20000"/>
          </a:bodyPr>
          <a:lstStyle/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ALoadStmt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	::="ALOAD" Reg </a:t>
            </a: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SpilledArg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AstoreStmt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	::="ASTORE" </a:t>
            </a: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SpilledArg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Reg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PassArgStmt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		::="PASSARG" </a:t>
            </a: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Reg 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CallStmt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		::="CALL" </a:t>
            </a: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::=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strike="sngStrik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	  | Call</a:t>
            </a:r>
            <a:endParaRPr lang="en-US" altLang="zh-CN" b="1" strike="sngStrike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	  |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HAllocate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     	  |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BinOp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strike="sngStrike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StmtExp</a:t>
            </a:r>
            <a:r>
              <a:rPr lang="en-US" altLang="zh-CN" b="1" strike="sngStrik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::= "BEGIN" </a:t>
            </a:r>
            <a:r>
              <a:rPr lang="en-US" altLang="zh-CN" b="1" strike="sngStrike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b="1" strike="sngStrik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"RETURN" </a:t>
            </a:r>
            <a:r>
              <a:rPr lang="en-US" altLang="zh-CN" b="1" strike="sngStrike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r>
              <a:rPr lang="en-US" altLang="zh-CN" b="1" strike="sngStrik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"END"</a:t>
            </a:r>
            <a:endParaRPr lang="en-US" altLang="zh-CN" b="1" strike="sngStrike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strike="sngStrik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			::= "CALL" </a:t>
            </a:r>
            <a:r>
              <a:rPr lang="en-US" altLang="zh-CN" b="1" strike="sngStrike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r>
              <a:rPr lang="en-US" altLang="zh-CN" b="1" strike="sngStrik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"(" ( Temp )* ")"</a:t>
            </a:r>
            <a:endParaRPr lang="en-US" altLang="zh-CN" b="1" strike="sngStrike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HAllocate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::= "HALLOCATE"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BinOp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::= </a:t>
            </a:r>
            <a:r>
              <a:rPr lang="en-US" altLang="zh-CN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 Temp </a:t>
            </a:r>
            <a:r>
              <a:rPr lang="en-US" altLang="zh-CN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endParaRPr lang="en-US" altLang="zh-CN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Operator		::= "LT" | "PLUS" | "MINUS" | "TIMES“</a:t>
            </a:r>
            <a:endParaRPr lang="en-US" altLang="zh-CN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SpilledArg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::= "SPILLEDARG" </a:t>
            </a: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		::= Reg | </a:t>
            </a: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 Label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</a:t>
            </a:r>
            <a:r>
              <a:rPr lang="en-US" altLang="zh-CN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::= 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"A0" | ……</a:t>
            </a:r>
            <a:endParaRPr lang="en-US" altLang="zh-CN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strike="sngStrike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SimpleTemp</a:t>
            </a:r>
            <a:r>
              <a:rPr lang="en-US" altLang="zh-CN" b="1" strike="sngStrik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		::= Temp</a:t>
            </a:r>
            <a:endParaRPr lang="en-US" altLang="zh-CN" b="1" strike="sngStrike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strike="sngStrike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			::= "TEMP" </a:t>
            </a:r>
            <a:r>
              <a:rPr lang="en-US" altLang="zh-CN" b="1" strike="sngStrike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endParaRPr lang="en-US" altLang="zh-CN" b="1" strike="sngStrike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			::= &lt;IDENTIFIER&gt;</a:t>
            </a:r>
            <a:endParaRPr lang="en-US" altLang="zh-CN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r>
              <a:rPr lang="en-US" altLang="zh-CN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&lt;INTEGER_LITERAL&gt;</a:t>
            </a:r>
            <a:endParaRPr lang="en-US" altLang="zh-CN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5000"/>
              </a:lnSpc>
              <a:buNone/>
            </a:pPr>
            <a:endParaRPr lang="en-US" altLang="zh-CN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5"/>
    </mc:Choice>
    <mc:Fallback>
      <p:transition spd="slow" advTm="3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代码示例</a:t>
            </a:r>
            <a:endParaRPr lang="zh-CN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468313" y="2400300"/>
            <a:ext cx="4211637" cy="29241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MAIN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TEMP 24 HALLOCATE 4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TEMP 25 HALLOCATE 4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TEMP 30 </a:t>
            </a:r>
            <a:r>
              <a:rPr lang="en-US" altLang="zh-CN" sz="1200" b="1" dirty="0" err="1"/>
              <a:t>Fac_ComputeFac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HSTORE TEMP 24 0 TEMP 30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HSTORE TEMP 25 0 TEMP 24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TEMP 23 TEMP 25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HLOAD TEMP 21 TEMP 23 0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HLOAD TEMP 22 TEMP 21 0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TEMP 31 10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       MOVE TEMP 32 CALL TEMP 22 ( TEMP 23 TEMP 31 )</a:t>
            </a:r>
            <a:endParaRPr lang="en-US" altLang="zh-CN" sz="12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PRINT TEMP 32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END</a:t>
            </a:r>
            <a:endParaRPr lang="en-US" altLang="zh-CN" sz="1200" b="1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967288" y="2406650"/>
            <a:ext cx="3689350" cy="3327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MAIN [0][0][2]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t0 HALLOCATE 4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t1 HALLOCATE 4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t2 </a:t>
            </a:r>
            <a:r>
              <a:rPr lang="en-US" altLang="zh-CN" sz="1200" b="1" dirty="0" err="1"/>
              <a:t>Fac_ComputeFac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HSTORE t0 0 t2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HSTORE t1 0 t0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t0 t1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HLOAD t1 t0 0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HLOAD t2 t1 0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MOVE t1 10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       MOVE a0 t0   // </a:t>
            </a:r>
            <a:r>
              <a:rPr lang="zh-CN" altLang="en-US" sz="1200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放置参数</a:t>
            </a:r>
            <a:r>
              <a:rPr lang="en-US" altLang="zh-CN" sz="1200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</a:t>
            </a:r>
            <a:endParaRPr lang="en-US" altLang="zh-CN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       MOVE a1 t1   // </a:t>
            </a:r>
            <a:r>
              <a:rPr lang="zh-CN" altLang="en-US" sz="1200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放置参数</a:t>
            </a:r>
            <a:r>
              <a:rPr lang="en-US" altLang="zh-CN" sz="1200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</a:t>
            </a:r>
            <a:endParaRPr lang="en-US" altLang="zh-CN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       CALL t2</a:t>
            </a:r>
            <a:endParaRPr lang="en-US" altLang="zh-CN" sz="12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FF0000"/>
                </a:solidFill>
              </a:rPr>
              <a:t>       MOVE t3 v0   // </a:t>
            </a:r>
            <a:r>
              <a:rPr lang="zh-CN" altLang="en-US" sz="1200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取返回值</a:t>
            </a:r>
            <a:endParaRPr lang="en-US" altLang="zh-CN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       PRINT t3</a:t>
            </a:r>
            <a:endParaRPr lang="en-US" altLang="zh-CN" sz="1200" b="1" dirty="0"/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/>
              <a:t>END</a:t>
            </a:r>
            <a:endParaRPr lang="en-US" altLang="zh-CN" sz="1200" b="1" dirty="0"/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835150" y="1679600"/>
            <a:ext cx="116698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 dirty="0" err="1">
                <a:latin typeface="+mn-lt"/>
                <a:ea typeface="宋体" panose="02010600030101010101" pitchFamily="2" charset="-122"/>
              </a:rPr>
              <a:t>Spiglet</a:t>
            </a:r>
            <a:endParaRPr lang="en-US" altLang="zh-CN" sz="2800" dirty="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6208713" y="1628800"/>
            <a:ext cx="105849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800">
                <a:latin typeface="+mn-lt"/>
                <a:ea typeface="宋体" panose="02010600030101010101" pitchFamily="2" charset="-122"/>
              </a:rPr>
              <a:t>Kanga</a:t>
            </a:r>
            <a:endParaRPr lang="en-US" altLang="zh-CN" sz="2800">
              <a:latin typeface="+mn-lt"/>
              <a:ea typeface="宋体" panose="02010600030101010101" pitchFamily="2" charset="-122"/>
            </a:endParaRP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3203575" y="2760663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3157538" y="2976563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>
            <a:off x="3144838" y="3192463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>
            <a:off x="3132138" y="3375025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>
            <a:off x="3152775" y="3565525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3" name="Line 11"/>
          <p:cNvSpPr>
            <a:spLocks noChangeShapeType="1"/>
          </p:cNvSpPr>
          <p:nvPr/>
        </p:nvSpPr>
        <p:spPr bwMode="auto">
          <a:xfrm>
            <a:off x="3144838" y="3781425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4" name="Line 12"/>
          <p:cNvSpPr>
            <a:spLocks noChangeShapeType="1"/>
          </p:cNvSpPr>
          <p:nvPr/>
        </p:nvSpPr>
        <p:spPr bwMode="auto">
          <a:xfrm>
            <a:off x="3165475" y="3997325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5" name="Line 13"/>
          <p:cNvSpPr>
            <a:spLocks noChangeShapeType="1"/>
          </p:cNvSpPr>
          <p:nvPr/>
        </p:nvSpPr>
        <p:spPr bwMode="auto">
          <a:xfrm>
            <a:off x="3132138" y="4187825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6" name="Line 14"/>
          <p:cNvSpPr>
            <a:spLocks noChangeShapeType="1"/>
          </p:cNvSpPr>
          <p:nvPr/>
        </p:nvSpPr>
        <p:spPr bwMode="auto">
          <a:xfrm>
            <a:off x="3132138" y="4378325"/>
            <a:ext cx="208915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9" name="音频 1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46"/>
    </mc:Choice>
    <mc:Fallback>
      <p:transition spd="slow" advTm="59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2"/>
          <p:cNvSpPr>
            <a:spLocks noChangeArrowheads="1"/>
          </p:cNvSpPr>
          <p:nvPr/>
        </p:nvSpPr>
        <p:spPr bwMode="auto">
          <a:xfrm>
            <a:off x="323850" y="1297409"/>
            <a:ext cx="4211638" cy="39322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en-US" altLang="zh-CN" sz="1200" b="1" dirty="0" err="1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Fac_ComputeFac</a:t>
            </a: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[2]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BEGIN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MOVE TEMP 33 1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MOVE TEMP 34 LT TEMP 1 TEMP 33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CJUMP TEMP 34 L2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MOVE TEMP 20 1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JUMP L3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L2   NOOP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MOVE TEMP 29 TEMP 0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HLOAD TEMP 27 TEMP 29 0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HLOAD TEMP 28 TEMP 27 0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MOVE TEMP 35 1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MOVE TEMP 36 MINUS TEMP 1 TEMP 35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FF0000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MOVE TEMP 37 CALL TEMP 28 ( TEMP 29 TEMP 36 )</a:t>
            </a:r>
            <a:endParaRPr lang="en-US" altLang="zh-CN" sz="1200" b="1" dirty="0">
              <a:solidFill>
                <a:srgbClr val="FF0000"/>
              </a:solidFill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MOVE TEMP 38 TIMES TEMP 1 TEMP 37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       MOVE TEMP 20 TEMP 38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L3   NOOP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RETURN   TEMP 20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n-US" altLang="zh-CN" sz="1200" b="1" dirty="0"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rPr>
              <a:t>END</a:t>
            </a:r>
            <a:endParaRPr lang="en-US" altLang="zh-CN" sz="1200" b="1" dirty="0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4787900" y="476672"/>
            <a:ext cx="3960813" cy="59684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 err="1">
                <a:ea typeface="仿宋" panose="02010609060101010101" pitchFamily="49" charset="-122"/>
                <a:cs typeface="Times New Roman" panose="02020603050405020304" pitchFamily="18" charset="0"/>
              </a:rPr>
              <a:t>Fac_ComputeFac</a:t>
            </a: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[2][3][2]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ASTORE SPILLEDARG 0 s0   // </a:t>
            </a:r>
            <a:r>
              <a:rPr lang="zh-CN" altLang="en-US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保存局部变量</a:t>
            </a: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s0</a:t>
            </a:r>
            <a:endParaRPr lang="en-US" altLang="zh-CN" sz="1200" b="1" dirty="0">
              <a:solidFill>
                <a:srgbClr val="0000FF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ASTORE SPILLEDARG 1 s1   // </a:t>
            </a:r>
            <a:r>
              <a:rPr lang="zh-CN" altLang="en-US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保存局部变量</a:t>
            </a: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s1</a:t>
            </a:r>
            <a:endParaRPr lang="en-US" altLang="zh-CN" sz="1200" b="1" dirty="0">
              <a:solidFill>
                <a:srgbClr val="0000FF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ASTORE SPILLEDARG 2 s2   // </a:t>
            </a:r>
            <a:r>
              <a:rPr lang="zh-CN" altLang="en-US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保存局部变量</a:t>
            </a: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s2</a:t>
            </a:r>
            <a:endParaRPr lang="en-US" altLang="zh-CN" sz="1200" b="1" dirty="0">
              <a:solidFill>
                <a:srgbClr val="0000FF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</a:t>
            </a:r>
            <a:r>
              <a:rPr lang="en-US" altLang="zh-CN" sz="1200" b="1" dirty="0">
                <a:solidFill>
                  <a:srgbClr val="00B05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MOVE s0 a0                                // </a:t>
            </a:r>
            <a:r>
              <a:rPr lang="zh-CN" altLang="en-US" sz="1200" b="1" dirty="0">
                <a:solidFill>
                  <a:srgbClr val="00B05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取参数</a:t>
            </a:r>
            <a:r>
              <a:rPr lang="en-US" altLang="zh-CN" sz="1200" b="1" dirty="0">
                <a:solidFill>
                  <a:srgbClr val="00B05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en-US" altLang="zh-CN" sz="1200" b="1" dirty="0">
              <a:solidFill>
                <a:srgbClr val="00B050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00B05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MOVE s1 a1                                // </a:t>
            </a:r>
            <a:r>
              <a:rPr lang="zh-CN" altLang="en-US" sz="1200" b="1" dirty="0">
                <a:solidFill>
                  <a:srgbClr val="00B05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取参数</a:t>
            </a:r>
            <a:r>
              <a:rPr lang="en-US" altLang="zh-CN" sz="1200" b="1" dirty="0">
                <a:solidFill>
                  <a:srgbClr val="00B05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endParaRPr lang="en-US" altLang="zh-CN" sz="1200" b="1" dirty="0">
              <a:solidFill>
                <a:srgbClr val="00B050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MOVE t0 1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MOVE t1 LT s1 t0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CJUMP t1 L2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MOVE s2 1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JUMP L3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L2     NOOP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MOVE t0 s0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HLOAD t1 t0 0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HLOAD t2 t1 0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MOVE t1 1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MOVE t3 MINUS s1 t1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</a:t>
            </a:r>
            <a:r>
              <a:rPr lang="en-US" altLang="zh-CN" sz="1200" b="1" dirty="0">
                <a:solidFill>
                  <a:srgbClr val="FF000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MOVE a0 t0                        // </a:t>
            </a:r>
            <a:r>
              <a:rPr lang="zh-CN" altLang="en-US" sz="1200" b="1" dirty="0">
                <a:solidFill>
                  <a:srgbClr val="FF000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放参数</a:t>
            </a:r>
            <a:r>
              <a:rPr lang="en-US" altLang="zh-CN" sz="1200" b="1" dirty="0">
                <a:solidFill>
                  <a:srgbClr val="FF000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1</a:t>
            </a:r>
            <a:endParaRPr lang="en-US" altLang="zh-CN" sz="1200" b="1" dirty="0">
              <a:solidFill>
                <a:srgbClr val="FF0000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FF000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MOVE a1 t3                        // </a:t>
            </a:r>
            <a:r>
              <a:rPr lang="zh-CN" altLang="en-US" sz="1200" b="1" dirty="0">
                <a:solidFill>
                  <a:srgbClr val="FF000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放参数</a:t>
            </a:r>
            <a:r>
              <a:rPr lang="en-US" altLang="zh-CN" sz="1200" b="1" dirty="0">
                <a:solidFill>
                  <a:srgbClr val="FF000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2</a:t>
            </a:r>
            <a:endParaRPr lang="en-US" altLang="zh-CN" sz="1200" b="1" dirty="0">
              <a:solidFill>
                <a:srgbClr val="FF0000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FF000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CALL t2</a:t>
            </a:r>
            <a:endParaRPr lang="en-US" altLang="zh-CN" sz="1200" b="1" dirty="0">
              <a:solidFill>
                <a:srgbClr val="FF0000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FF000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MOVE t1 v0                        // </a:t>
            </a:r>
            <a:r>
              <a:rPr lang="zh-CN" altLang="en-US" sz="1200" b="1" dirty="0">
                <a:solidFill>
                  <a:srgbClr val="FF0000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取返回值</a:t>
            </a:r>
            <a:endParaRPr lang="en-US" altLang="zh-CN" sz="1200" b="1" dirty="0">
              <a:solidFill>
                <a:srgbClr val="FF0000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MOVE t0 TIMES s1 t1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MOVE s2 t0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L3     NOOP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       MOVE v0 s2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ALOAD s0 SPILLEDARG 0   // </a:t>
            </a:r>
            <a:r>
              <a:rPr lang="zh-CN" altLang="en-US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恢复局部变量</a:t>
            </a: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s0</a:t>
            </a:r>
            <a:endParaRPr lang="en-US" altLang="zh-CN" sz="1200" b="1" dirty="0">
              <a:solidFill>
                <a:srgbClr val="0000FF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ALOAD s1 SPILLEDARG 1   // </a:t>
            </a:r>
            <a:r>
              <a:rPr lang="zh-CN" altLang="en-US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恢复局部变量</a:t>
            </a: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s1</a:t>
            </a:r>
            <a:endParaRPr lang="en-US" altLang="zh-CN" sz="1200" b="1" dirty="0">
              <a:solidFill>
                <a:srgbClr val="0000FF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      ALOAD s2 SPILLEDARG 2   // </a:t>
            </a:r>
            <a:r>
              <a:rPr lang="zh-CN" altLang="en-US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恢复局部变量</a:t>
            </a:r>
            <a:r>
              <a:rPr lang="en-US" altLang="zh-CN" sz="1200" b="1" dirty="0">
                <a:solidFill>
                  <a:srgbClr val="0000FF"/>
                </a:solidFill>
                <a:ea typeface="仿宋" panose="02010609060101010101" pitchFamily="49" charset="-122"/>
                <a:cs typeface="Times New Roman" panose="02020603050405020304" pitchFamily="18" charset="0"/>
              </a:rPr>
              <a:t> s2</a:t>
            </a:r>
            <a:endParaRPr lang="en-US" altLang="zh-CN" sz="1200" b="1" dirty="0">
              <a:solidFill>
                <a:srgbClr val="0000FF"/>
              </a:solidFill>
              <a:ea typeface="仿宋" panose="02010609060101010101" pitchFamily="49" charset="-122"/>
              <a:cs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  <a:defRPr/>
            </a:pPr>
            <a:r>
              <a:rPr lang="en-US" altLang="zh-CN" sz="1200" b="1" dirty="0">
                <a:ea typeface="仿宋" panose="02010609060101010101" pitchFamily="49" charset="-122"/>
                <a:cs typeface="Times New Roman" panose="02020603050405020304" pitchFamily="18" charset="0"/>
              </a:rPr>
              <a:t>END</a:t>
            </a:r>
            <a:endParaRPr lang="en-US" altLang="zh-CN" sz="1200" b="1" dirty="0"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9" name="Line 4"/>
          <p:cNvSpPr>
            <a:spLocks noChangeShapeType="1"/>
          </p:cNvSpPr>
          <p:nvPr/>
        </p:nvSpPr>
        <p:spPr bwMode="auto">
          <a:xfrm>
            <a:off x="2124075" y="1845097"/>
            <a:ext cx="287972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Line 5"/>
          <p:cNvSpPr>
            <a:spLocks noChangeShapeType="1"/>
          </p:cNvSpPr>
          <p:nvPr/>
        </p:nvSpPr>
        <p:spPr bwMode="auto">
          <a:xfrm>
            <a:off x="3517900" y="2073697"/>
            <a:ext cx="1439863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1" name="Line 6"/>
          <p:cNvSpPr>
            <a:spLocks noChangeShapeType="1"/>
          </p:cNvSpPr>
          <p:nvPr/>
        </p:nvSpPr>
        <p:spPr bwMode="auto">
          <a:xfrm>
            <a:off x="2124075" y="2276897"/>
            <a:ext cx="287972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2" name="Line 7"/>
          <p:cNvSpPr>
            <a:spLocks noChangeShapeType="1"/>
          </p:cNvSpPr>
          <p:nvPr/>
        </p:nvSpPr>
        <p:spPr bwMode="auto">
          <a:xfrm>
            <a:off x="2124075" y="2421359"/>
            <a:ext cx="287972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3" name="Line 8"/>
          <p:cNvSpPr>
            <a:spLocks noChangeShapeType="1"/>
          </p:cNvSpPr>
          <p:nvPr/>
        </p:nvSpPr>
        <p:spPr bwMode="auto">
          <a:xfrm>
            <a:off x="2124075" y="2649959"/>
            <a:ext cx="287972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4" name="Line 9"/>
          <p:cNvSpPr>
            <a:spLocks noChangeShapeType="1"/>
          </p:cNvSpPr>
          <p:nvPr/>
        </p:nvSpPr>
        <p:spPr bwMode="auto">
          <a:xfrm>
            <a:off x="1966913" y="2827759"/>
            <a:ext cx="2879725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5" name="Line 10"/>
          <p:cNvSpPr>
            <a:spLocks noChangeShapeType="1"/>
          </p:cNvSpPr>
          <p:nvPr/>
        </p:nvSpPr>
        <p:spPr bwMode="auto">
          <a:xfrm>
            <a:off x="2844800" y="3043659"/>
            <a:ext cx="215900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6" name="Line 11"/>
          <p:cNvSpPr>
            <a:spLocks noChangeShapeType="1"/>
          </p:cNvSpPr>
          <p:nvPr/>
        </p:nvSpPr>
        <p:spPr bwMode="auto">
          <a:xfrm>
            <a:off x="2843213" y="3259559"/>
            <a:ext cx="215900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7" name="Line 12"/>
          <p:cNvSpPr>
            <a:spLocks noChangeShapeType="1"/>
          </p:cNvSpPr>
          <p:nvPr/>
        </p:nvSpPr>
        <p:spPr bwMode="auto">
          <a:xfrm>
            <a:off x="2849563" y="3462759"/>
            <a:ext cx="215900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8" name="Line 13"/>
          <p:cNvSpPr>
            <a:spLocks noChangeShapeType="1"/>
          </p:cNvSpPr>
          <p:nvPr/>
        </p:nvSpPr>
        <p:spPr bwMode="auto">
          <a:xfrm>
            <a:off x="2822575" y="3678659"/>
            <a:ext cx="215900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9" name="Line 14"/>
          <p:cNvSpPr>
            <a:spLocks noChangeShapeType="1"/>
          </p:cNvSpPr>
          <p:nvPr/>
        </p:nvSpPr>
        <p:spPr bwMode="auto">
          <a:xfrm>
            <a:off x="3851275" y="3861222"/>
            <a:ext cx="1079500" cy="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0" name="Line 15"/>
          <p:cNvSpPr>
            <a:spLocks noChangeShapeType="1"/>
          </p:cNvSpPr>
          <p:nvPr/>
        </p:nvSpPr>
        <p:spPr bwMode="auto">
          <a:xfrm>
            <a:off x="3851275" y="4356522"/>
            <a:ext cx="1225550" cy="5048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1" name="Line 16"/>
          <p:cNvSpPr>
            <a:spLocks noChangeShapeType="1"/>
          </p:cNvSpPr>
          <p:nvPr/>
        </p:nvSpPr>
        <p:spPr bwMode="auto">
          <a:xfrm>
            <a:off x="3851275" y="4547022"/>
            <a:ext cx="1225550" cy="5048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2" name="Line 17"/>
          <p:cNvSpPr>
            <a:spLocks noChangeShapeType="1"/>
          </p:cNvSpPr>
          <p:nvPr/>
        </p:nvSpPr>
        <p:spPr bwMode="auto">
          <a:xfrm>
            <a:off x="3851275" y="4978822"/>
            <a:ext cx="1225550" cy="5048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3" name="Line 18"/>
          <p:cNvSpPr>
            <a:spLocks noChangeShapeType="1"/>
          </p:cNvSpPr>
          <p:nvPr/>
        </p:nvSpPr>
        <p:spPr bwMode="auto">
          <a:xfrm>
            <a:off x="3830638" y="4762922"/>
            <a:ext cx="1225550" cy="5048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>
              <a:defRPr/>
            </a:pPr>
            <a:endParaRPr lang="en-US">
              <a:latin typeface="Times New Roman" panose="02020603050405020304" pitchFamily="18" charset="0"/>
              <a:ea typeface="仿宋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55" name="音频 5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366"/>
    </mc:Choice>
    <mc:Fallback>
      <p:transition spd="slow" advTm="95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Outline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latin typeface="+mn-lt"/>
              </a:rPr>
              <a:t>Kanga</a:t>
            </a:r>
            <a:r>
              <a:rPr lang="zh-CN" altLang="en-US" b="1" dirty="0">
                <a:latin typeface="+mn-lt"/>
              </a:rPr>
              <a:t>与</a:t>
            </a:r>
            <a:r>
              <a:rPr lang="en-US" altLang="zh-CN" b="1" dirty="0" err="1">
                <a:latin typeface="+mn-lt"/>
              </a:rPr>
              <a:t>Spiglet</a:t>
            </a:r>
            <a:r>
              <a:rPr lang="zh-CN" altLang="en-US" b="1" dirty="0">
                <a:latin typeface="+mn-lt"/>
              </a:rPr>
              <a:t>的比较</a:t>
            </a:r>
            <a:endParaRPr lang="en-US" altLang="zh-CN" b="1" dirty="0">
              <a:latin typeface="+mn-lt"/>
            </a:endParaRPr>
          </a:p>
          <a:p>
            <a:r>
              <a:rPr lang="zh-CN" altLang="en-US" b="1" dirty="0">
                <a:solidFill>
                  <a:srgbClr val="FF0000"/>
                </a:solidFill>
              </a:rPr>
              <a:t>活性分析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zh-CN" altLang="en-US" b="1" dirty="0"/>
              <a:t>寄存器分配</a:t>
            </a:r>
            <a:endParaRPr lang="zh-CN" altLang="en-US" b="1" dirty="0"/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07"/>
    </mc:Choice>
    <mc:Fallback>
      <p:transition spd="slow" advTm="6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j-lt"/>
              </a:rPr>
              <a:t>活性（</a:t>
            </a:r>
            <a:r>
              <a:rPr lang="en-US" altLang="zh-CN" dirty="0">
                <a:latin typeface="+mj-lt"/>
              </a:rPr>
              <a:t>liveness</a:t>
            </a:r>
            <a:r>
              <a:rPr lang="zh-CN" altLang="en-US" dirty="0">
                <a:latin typeface="+mj-lt"/>
              </a:rPr>
              <a:t>）分析</a:t>
            </a:r>
            <a:endParaRPr lang="zh-CN" altLang="en-US" dirty="0">
              <a:latin typeface="+mj-lt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434975" y="2338388"/>
            <a:ext cx="8458200" cy="368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69900" marR="0" indent="-469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o"/>
              <a:defRPr sz="32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908050" marR="0" indent="-43688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n"/>
              <a:defRPr sz="28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304925" marR="0" indent="-39560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o"/>
              <a:defRPr sz="24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1694180" marR="0" indent="-3873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n"/>
              <a:defRPr sz="20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2094230" marR="0" indent="-39878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§"/>
              <a:defRPr sz="20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latin typeface="仿宋" panose="02010609060101010101" pitchFamily="49" charset="-122"/>
                <a:ea typeface="仿宋" panose="02010609060101010101" pitchFamily="49" charset="-122"/>
              </a:rPr>
              <a:t>一个变量在程序的某个点是活跃的，如果：</a:t>
            </a: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rgbClr val="0070C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它的当前值在后面程序执行时可能被读取</a:t>
            </a:r>
            <a:endParaRPr lang="en-US" altLang="zh-CN" b="1" dirty="0">
              <a:solidFill>
                <a:srgbClr val="0070C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zh-CN" b="1" dirty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chemeClr val="folHlin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在编译技术中，活性分析主要用于寄存器分配</a:t>
            </a:r>
            <a:endParaRPr lang="zh-CN" altLang="en-US" b="1" dirty="0">
              <a:solidFill>
                <a:schemeClr val="folHlink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zh-CN" altLang="en-US" b="1" dirty="0">
                <a:solidFill>
                  <a:schemeClr val="folHlin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两个非同时活跃的变量可以共享寄存器！</a:t>
            </a:r>
            <a:endParaRPr lang="en-US" altLang="zh-CN" b="1" dirty="0">
              <a:solidFill>
                <a:schemeClr val="folHlink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19"/>
    </mc:Choice>
    <mc:Fallback>
      <p:transition spd="slow" advTm="33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8267"/>
            <a:ext cx="8229600" cy="922461"/>
          </a:xfrm>
        </p:spPr>
        <p:txBody>
          <a:bodyPr/>
          <a:lstStyle/>
          <a:p>
            <a:r>
              <a:rPr lang="zh-CN" altLang="en-US" sz="4000" dirty="0">
                <a:latin typeface="仿宋" panose="02010609060101010101" pitchFamily="49" charset="-122"/>
                <a:ea typeface="仿宋" panose="02010609060101010101" pitchFamily="49" charset="-122"/>
              </a:rPr>
              <a:t>方法</a:t>
            </a:r>
            <a:r>
              <a:rPr lang="en-US" altLang="zh-CN" sz="4000" dirty="0">
                <a:latin typeface="仿宋" panose="02010609060101010101" pitchFamily="49" charset="-122"/>
                <a:ea typeface="仿宋" panose="02010609060101010101" pitchFamily="49" charset="-122"/>
              </a:rPr>
              <a:t>1</a:t>
            </a:r>
            <a:r>
              <a:rPr lang="zh-CN" altLang="en-US" sz="4000" dirty="0">
                <a:latin typeface="仿宋" panose="02010609060101010101" pitchFamily="49" charset="-122"/>
                <a:ea typeface="仿宋" panose="02010609060101010101" pitchFamily="49" charset="-122"/>
              </a:rPr>
              <a:t>：规则推导</a:t>
            </a:r>
            <a:endParaRPr lang="zh-CN" altLang="en-US" sz="40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215900" y="1125091"/>
            <a:ext cx="8893175" cy="244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kumimoji="0" lang="zh-CN" altLang="en-US" sz="2400" b="1" dirty="0">
                <a:latin typeface="+mn-lt"/>
                <a:ea typeface="仿宋" panose="02010609060101010101" pitchFamily="49" charset="-122"/>
              </a:rPr>
              <a:t>对任何一个程序中语句</a:t>
            </a:r>
            <a:r>
              <a:rPr kumimoji="0" lang="en-US" altLang="zh-CN" sz="2400" b="1" dirty="0">
                <a:latin typeface="+mn-lt"/>
                <a:ea typeface="仿宋" panose="02010609060101010101" pitchFamily="49" charset="-122"/>
              </a:rPr>
              <a:t> </a:t>
            </a:r>
            <a:r>
              <a:rPr kumimoji="0" lang="en-US" altLang="zh-CN" sz="2400" b="1" i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v</a:t>
            </a:r>
            <a:r>
              <a:rPr kumimoji="0" lang="zh-CN" altLang="en-US" sz="2400" b="1" dirty="0">
                <a:latin typeface="+mn-lt"/>
                <a:ea typeface="仿宋" panose="02010609060101010101" pitchFamily="49" charset="-122"/>
              </a:rPr>
              <a:t>，我们引入一个约束变量</a:t>
            </a:r>
            <a:r>
              <a:rPr kumimoji="0" lang="en-US" altLang="zh-CN" sz="2400" b="1" dirty="0">
                <a:latin typeface="+mn-lt"/>
                <a:ea typeface="仿宋" panose="02010609060101010101" pitchFamily="49" charset="-122"/>
              </a:rPr>
              <a:t> </a:t>
            </a:r>
            <a:r>
              <a:rPr kumimoji="0" lang="en-US" altLang="zh-CN" sz="2400" b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[</a:t>
            </a:r>
            <a:r>
              <a:rPr kumimoji="0" lang="en-US" altLang="zh-CN" sz="2400" b="1" i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v</a:t>
            </a:r>
            <a:r>
              <a:rPr kumimoji="0" lang="en-US" altLang="zh-CN" sz="2400" b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]</a:t>
            </a:r>
            <a:endParaRPr kumimoji="0" lang="en-US" altLang="zh-CN" sz="2400" b="1" dirty="0">
              <a:solidFill>
                <a:schemeClr val="folHlink"/>
              </a:solidFill>
              <a:latin typeface="+mn-lt"/>
              <a:ea typeface="仿宋" panose="02010609060101010101" pitchFamily="49" charset="-122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kumimoji="0" lang="en-US" altLang="zh-CN" sz="2400" b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           [</a:t>
            </a:r>
            <a:r>
              <a:rPr kumimoji="0" lang="en-US" altLang="zh-CN" sz="2400" b="1" i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v</a:t>
            </a:r>
            <a:r>
              <a:rPr kumimoji="0" lang="en-US" altLang="zh-CN" sz="2400" b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] </a:t>
            </a:r>
            <a:r>
              <a:rPr kumimoji="0" lang="zh-CN" altLang="en-US" sz="2400" b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代表在该语句</a:t>
            </a:r>
            <a:r>
              <a:rPr kumimoji="0" lang="en-US" altLang="zh-CN" sz="2400" b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 v </a:t>
            </a:r>
            <a:r>
              <a:rPr kumimoji="0" lang="zh-CN" altLang="en-US" sz="2400" b="1" dirty="0">
                <a:solidFill>
                  <a:schemeClr val="folHlink"/>
                </a:solidFill>
                <a:latin typeface="+mn-lt"/>
                <a:ea typeface="仿宋" panose="02010609060101010101" pitchFamily="49" charset="-122"/>
              </a:rPr>
              <a:t>前活跃的变量集合</a:t>
            </a:r>
            <a:endParaRPr kumimoji="0" lang="en-US" altLang="zh-CN" sz="2400" b="1" dirty="0">
              <a:latin typeface="+mn-lt"/>
              <a:ea typeface="仿宋" panose="02010609060101010101" pitchFamily="49" charset="-122"/>
            </a:endParaRPr>
          </a:p>
          <a:p>
            <a:pPr eaLnBrk="1" hangingPunct="1">
              <a:lnSpc>
                <a:spcPct val="90000"/>
              </a:lnSpc>
              <a:spcBef>
                <a:spcPts val="1200"/>
              </a:spcBef>
              <a:buFont typeface="Wingdings" panose="05000000000000000000" pitchFamily="2" charset="2"/>
              <a:buNone/>
              <a:defRPr/>
            </a:pPr>
            <a:r>
              <a:rPr kumimoji="0" lang="zh-CN" altLang="en-US" sz="2400" b="1" dirty="0">
                <a:latin typeface="+mn-lt"/>
                <a:ea typeface="仿宋" panose="02010609060101010101" pitchFamily="49" charset="-122"/>
              </a:rPr>
              <a:t>我们引入一个辅助定义</a:t>
            </a:r>
            <a:r>
              <a:rPr kumimoji="0" lang="en-US" altLang="zh-CN" sz="2400" b="1" dirty="0">
                <a:latin typeface="+mn-lt"/>
                <a:ea typeface="仿宋" panose="02010609060101010101" pitchFamily="49" charset="-122"/>
              </a:rPr>
              <a:t>:</a:t>
            </a:r>
            <a:endParaRPr kumimoji="0" lang="en-US" altLang="zh-CN" sz="2400" b="1" dirty="0"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kumimoji="0"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JOIN(</a:t>
            </a:r>
            <a:r>
              <a:rPr kumimoji="0" lang="en-US" altLang="zh-CN" sz="2000" b="1" i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v</a:t>
            </a:r>
            <a:r>
              <a:rPr kumimoji="0"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) =  </a:t>
            </a:r>
            <a:r>
              <a:rPr kumimoji="0" lang="en-US" altLang="zh-CN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∪ </a:t>
            </a:r>
            <a:r>
              <a:rPr kumimoji="0"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[</a:t>
            </a:r>
            <a:r>
              <a:rPr kumimoji="0" lang="en-US" altLang="zh-CN" sz="2000" b="1" i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w</a:t>
            </a:r>
            <a:r>
              <a:rPr kumimoji="0" lang="en-US" altLang="zh-CN" sz="2000" b="1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]</a:t>
            </a:r>
            <a:endParaRPr kumimoji="0"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  <a:p>
            <a:pPr algn="ctr" eaLnBrk="1" hangingPunct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kumimoji="0" lang="en-US" altLang="zh-CN" sz="2000" b="1" baseline="20000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                   </a:t>
            </a:r>
            <a:r>
              <a:rPr kumimoji="0" lang="en-US" altLang="zh-CN" sz="2000" b="1" i="1" baseline="20000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w</a:t>
            </a:r>
            <a:r>
              <a:rPr kumimoji="0" lang="en-US" altLang="zh-CN" sz="2000" b="1" baseline="20000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∈</a:t>
            </a:r>
            <a:r>
              <a:rPr kumimoji="0" lang="en-US" altLang="zh-CN" sz="2000" b="1" i="1" baseline="20000" dirty="0" err="1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succ</a:t>
            </a:r>
            <a:r>
              <a:rPr kumimoji="0" lang="en-US" altLang="zh-CN" sz="2000" b="1" baseline="20000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(</a:t>
            </a:r>
            <a:r>
              <a:rPr kumimoji="0" lang="en-US" altLang="zh-CN" sz="2000" b="1" i="1" baseline="20000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v</a:t>
            </a:r>
            <a:r>
              <a:rPr kumimoji="0" lang="en-US" altLang="zh-CN" sz="2000" b="1" baseline="20000" dirty="0">
                <a:solidFill>
                  <a:srgbClr val="FF0000"/>
                </a:solidFill>
                <a:latin typeface="+mn-lt"/>
                <a:ea typeface="仿宋" panose="02010609060101010101" pitchFamily="49" charset="-122"/>
              </a:rPr>
              <a:t>)</a:t>
            </a:r>
            <a:endParaRPr kumimoji="0" lang="en-US" altLang="zh-CN" sz="2000" b="1" dirty="0">
              <a:solidFill>
                <a:srgbClr val="FF0000"/>
              </a:solidFill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79388" y="3140968"/>
            <a:ext cx="8280400" cy="2951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6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推导规则：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spcBef>
                <a:spcPts val="600"/>
              </a:spcBef>
              <a:buClr>
                <a:srgbClr val="FFFF00"/>
              </a:buClr>
              <a:buSzPct val="80000"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对于退出结点，约束为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:   [exit] = {}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spcBef>
                <a:spcPct val="20000"/>
              </a:spcBef>
              <a:buClr>
                <a:srgbClr val="FFFF00"/>
              </a:buClr>
              <a:buSzPct val="80000"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对于条件语句，约束为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:   [v] = JOIN(v) ∪ vars(E),	e.g., if (x)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spcBef>
                <a:spcPct val="20000"/>
              </a:spcBef>
              <a:buClr>
                <a:srgbClr val="FFFF00"/>
              </a:buClr>
              <a:buSzPct val="80000"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对于赋值语句，约束为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:   [v] = JOIN(v) \ {id} ∪ vars(E),	e.g., x = </a:t>
            </a:r>
            <a:r>
              <a:rPr lang="en-US" altLang="zh-CN" sz="2000" b="1" dirty="0" err="1">
                <a:latin typeface="+mn-lt"/>
                <a:ea typeface="仿宋" panose="02010609060101010101" pitchFamily="49" charset="-122"/>
              </a:rPr>
              <a:t>y+z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spcBef>
                <a:spcPct val="20000"/>
              </a:spcBef>
              <a:buClr>
                <a:srgbClr val="FFFF00"/>
              </a:buClr>
              <a:buSzPct val="80000"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对于变量声明，约束为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:   [v] = JOIN(v) \ {id1, . . . , </a:t>
            </a:r>
            <a:r>
              <a:rPr lang="en-US" altLang="zh-CN" sz="2000" b="1" dirty="0" err="1">
                <a:latin typeface="+mn-lt"/>
                <a:ea typeface="仿宋" panose="02010609060101010101" pitchFamily="49" charset="-122"/>
              </a:rPr>
              <a:t>idn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}	e.g., int x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spcBef>
                <a:spcPct val="20000"/>
              </a:spcBef>
              <a:buClr>
                <a:srgbClr val="FFFF00"/>
              </a:buClr>
              <a:buSzPct val="80000"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最后，对所有其它语句，约束为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:  [v] = JOIN(v)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spcBef>
                <a:spcPct val="20000"/>
              </a:spcBef>
              <a:buClr>
                <a:srgbClr val="FFFF00"/>
              </a:buClr>
              <a:buSzPct val="80000"/>
              <a:defRPr/>
            </a:pP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其中：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vars(E) </a:t>
            </a: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表示出现在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E </a:t>
            </a: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中的变量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  <a:p>
            <a:pPr lvl="1" eaLnBrk="1" hangingPunct="1">
              <a:lnSpc>
                <a:spcPct val="90000"/>
              </a:lnSpc>
              <a:spcBef>
                <a:spcPct val="20000"/>
              </a:spcBef>
              <a:buClr>
                <a:srgbClr val="FFFF00"/>
              </a:buClr>
              <a:buSzPct val="80000"/>
              <a:defRPr/>
            </a:pP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            </a:t>
            </a: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“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\</a:t>
            </a: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”</a:t>
            </a:r>
            <a:r>
              <a:rPr lang="en-US" altLang="zh-CN" sz="2000" b="1" dirty="0">
                <a:latin typeface="+mn-lt"/>
                <a:ea typeface="仿宋" panose="02010609060101010101" pitchFamily="49" charset="-122"/>
              </a:rPr>
              <a:t> </a:t>
            </a:r>
            <a:r>
              <a:rPr lang="zh-CN" altLang="en-US" sz="2000" b="1" dirty="0">
                <a:latin typeface="+mn-lt"/>
                <a:ea typeface="仿宋" panose="02010609060101010101" pitchFamily="49" charset="-122"/>
              </a:rPr>
              <a:t>表示减去：原来的值不再起作用</a:t>
            </a:r>
            <a:endParaRPr lang="en-US" altLang="zh-CN" sz="2000" b="1" dirty="0">
              <a:latin typeface="+mn-lt"/>
              <a:ea typeface="仿宋" panose="02010609060101010101" pitchFamily="49" charset="-122"/>
            </a:endParaRP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57175" y="5877272"/>
            <a:ext cx="513473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b="1" dirty="0">
                <a:solidFill>
                  <a:schemeClr val="folHlink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有循环语句时，需要进行多次迭代！</a:t>
            </a:r>
            <a:endParaRPr lang="zh-CN" altLang="en-US" b="1" dirty="0">
              <a:solidFill>
                <a:schemeClr val="folHlink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362"/>
    </mc:Choice>
    <mc:Fallback>
      <p:transition spd="slow" advTm="255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149"/>
          </a:xfrm>
        </p:spPr>
        <p:txBody>
          <a:bodyPr/>
          <a:lstStyle/>
          <a:p>
            <a:r>
              <a:rPr lang="zh-CN" altLang="en-US" dirty="0"/>
              <a:t>规则推导示例</a:t>
            </a:r>
            <a:endParaRPr lang="zh-CN" altLang="en-US" dirty="0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066925" y="1916113"/>
            <a:ext cx="4160838" cy="4483100"/>
          </a:xfrm>
          <a:prstGeom prst="rect">
            <a:avLst/>
          </a:prstGeom>
          <a:solidFill>
            <a:schemeClr val="bg1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</a:t>
            </a:r>
            <a:r>
              <a:rPr lang="en-US" altLang="zh-CN" sz="2000" b="1" dirty="0" err="1"/>
              <a:t>x,y,z</a:t>
            </a:r>
            <a:r>
              <a:rPr lang="en-US" altLang="zh-CN" sz="2000" b="1" dirty="0"/>
              <a:t>;] = [x=input] \ {x, y, 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[x&gt;1] \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</a:rPr>
              <a:t>[x&gt;1] = ([y=x/2] ∪ [output x]) ∪ {x}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([y&gt;3] \ {y})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[x=x-y] ∪ [z=x-4] ∪ {y}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([z=x-4] \ {x}) ∪ {x, 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([z&gt;0] \ {z})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[x=x/2] ∪ [z=z-1]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([z=z-1] \ {x})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([x&gt;1] \ {z})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[exit]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22238" y="1916113"/>
            <a:ext cx="1728787" cy="4475162"/>
          </a:xfrm>
          <a:prstGeom prst="rect">
            <a:avLst/>
          </a:prstGeom>
          <a:solidFill>
            <a:srgbClr val="000099"/>
          </a:solidFill>
          <a:ln>
            <a:solidFill>
              <a:srgbClr val="FFFF00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Font typeface="Wingdings" panose="05000000000000000000" charset="0"/>
              <a:buNone/>
              <a:defRPr/>
            </a:pPr>
            <a:r>
              <a:rPr kumimoji="0" lang="en-US" altLang="zh-CN" sz="2000" b="1" dirty="0">
                <a:latin typeface="+mn-lt"/>
              </a:rPr>
              <a:t>var x, y, z;</a:t>
            </a:r>
            <a:endParaRPr kumimoji="0" lang="en-US" altLang="zh-CN" sz="2000" b="1" dirty="0">
              <a:latin typeface="+mn-lt"/>
            </a:endParaRPr>
          </a:p>
          <a:p>
            <a:pPr marL="0" indent="0" eaLnBrk="1" hangingPunct="1">
              <a:buFont typeface="Wingdings" panose="05000000000000000000" charset="0"/>
              <a:buNone/>
              <a:defRPr/>
            </a:pPr>
            <a:r>
              <a:rPr kumimoji="0" lang="en-US" altLang="zh-CN" sz="2000" b="1" dirty="0">
                <a:latin typeface="+mn-lt"/>
              </a:rPr>
              <a:t>x = input;</a:t>
            </a:r>
            <a:endParaRPr kumimoji="0" lang="en-US" altLang="zh-CN" sz="2000" b="1" dirty="0">
              <a:latin typeface="+mn-lt"/>
            </a:endParaRPr>
          </a:p>
          <a:p>
            <a:pPr marL="0" indent="0" eaLnBrk="1" hangingPunct="1">
              <a:buFont typeface="Wingdings" panose="05000000000000000000" charset="0"/>
              <a:buNone/>
              <a:defRPr/>
            </a:pPr>
            <a:r>
              <a:rPr kumimoji="0" lang="en-US" altLang="zh-CN" sz="2000" b="1" dirty="0">
                <a:latin typeface="+mn-lt"/>
              </a:rPr>
              <a:t>while (x&gt;1) {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y = x/2;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if (y&gt;3)  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    x = x-y;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z = x-4;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if (z&gt;0)  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    x = x/2;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z = z-1;  </a:t>
            </a:r>
            <a:r>
              <a:rPr kumimoji="0" lang="en-US" altLang="zh-CN" sz="1800" b="1" dirty="0">
                <a:latin typeface="+mn-lt"/>
              </a:rPr>
              <a:t>}</a:t>
            </a:r>
            <a:endParaRPr kumimoji="0" lang="en-US" altLang="zh-CN" sz="1800" b="1" dirty="0">
              <a:latin typeface="+mn-lt"/>
            </a:endParaRPr>
          </a:p>
          <a:p>
            <a:pPr marL="0" indent="0" eaLnBrk="1" hangingPunct="1">
              <a:buFont typeface="Wingdings" panose="05000000000000000000" charset="0"/>
              <a:buNone/>
              <a:defRPr/>
            </a:pPr>
            <a:r>
              <a:rPr kumimoji="0" lang="en-US" altLang="zh-CN" sz="2000" b="1" dirty="0">
                <a:latin typeface="+mn-lt"/>
              </a:rPr>
              <a:t>output x;</a:t>
            </a:r>
            <a:endParaRPr kumimoji="0" lang="en-US" altLang="zh-CN" sz="2000" b="1" dirty="0">
              <a:latin typeface="+mn-lt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024188" y="1270000"/>
            <a:ext cx="18351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Constraints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411163" y="1268760"/>
            <a:ext cx="15303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Program 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6" name="音频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348"/>
    </mc:Choice>
    <mc:Fallback>
      <p:transition spd="slow" advTm="130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149"/>
          </a:xfrm>
        </p:spPr>
        <p:txBody>
          <a:bodyPr/>
          <a:lstStyle/>
          <a:p>
            <a:r>
              <a:rPr lang="zh-CN" altLang="en-US" dirty="0"/>
              <a:t>规则推导示例</a:t>
            </a:r>
            <a:endParaRPr lang="zh-CN" altLang="en-US" dirty="0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2066925" y="1916113"/>
            <a:ext cx="4160838" cy="4483100"/>
          </a:xfrm>
          <a:prstGeom prst="rect">
            <a:avLst/>
          </a:prstGeom>
          <a:solidFill>
            <a:schemeClr val="bg1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</a:t>
            </a:r>
            <a:r>
              <a:rPr lang="en-US" altLang="zh-CN" sz="2000" b="1" dirty="0" err="1"/>
              <a:t>x,y,z</a:t>
            </a:r>
            <a:r>
              <a:rPr lang="en-US" altLang="zh-CN" sz="2000" b="1" dirty="0"/>
              <a:t>;] = [x=input] \ {x, y, 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[x&gt;1] \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([y=x/2] ∪ [output</a:t>
            </a:r>
            <a:r>
              <a:rPr lang="en-US" altLang="zh-CN" sz="2000" b="1" dirty="0">
                <a:solidFill>
                  <a:schemeClr val="hlink"/>
                </a:solidFill>
              </a:rPr>
              <a:t> </a:t>
            </a:r>
            <a:r>
              <a:rPr lang="en-US" altLang="zh-CN" sz="2000" b="1" dirty="0"/>
              <a:t>x])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([y&gt;3] \ {y})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[x=x-y] ∪ [z=x-4] ∪ {y}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([z=x-4] \ {x}) ∪ {x, 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([z&gt;0] \ {z})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[x=x/2] ∪ [z=z-1]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([z=z-1] \ {x})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([x&gt;1] \ {z})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[exit]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22238" y="1916113"/>
            <a:ext cx="1728787" cy="4475162"/>
          </a:xfrm>
          <a:prstGeom prst="rect">
            <a:avLst/>
          </a:prstGeom>
          <a:solidFill>
            <a:srgbClr val="000099"/>
          </a:solidFill>
          <a:ln>
            <a:solidFill>
              <a:srgbClr val="FFFF00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Font typeface="Wingdings" panose="05000000000000000000" charset="0"/>
              <a:buNone/>
              <a:defRPr/>
            </a:pPr>
            <a:r>
              <a:rPr kumimoji="0" lang="en-US" altLang="zh-CN" sz="2000" b="1" dirty="0">
                <a:latin typeface="+mn-lt"/>
              </a:rPr>
              <a:t>var x, y, z;</a:t>
            </a:r>
            <a:endParaRPr kumimoji="0" lang="en-US" altLang="zh-CN" sz="2000" b="1" dirty="0">
              <a:latin typeface="+mn-lt"/>
            </a:endParaRPr>
          </a:p>
          <a:p>
            <a:pPr marL="0" indent="0" eaLnBrk="1" hangingPunct="1">
              <a:buFont typeface="Wingdings" panose="05000000000000000000" charset="0"/>
              <a:buNone/>
              <a:defRPr/>
            </a:pPr>
            <a:r>
              <a:rPr kumimoji="0" lang="en-US" altLang="zh-CN" sz="2000" b="1" dirty="0">
                <a:latin typeface="+mn-lt"/>
              </a:rPr>
              <a:t>x = input;</a:t>
            </a:r>
            <a:endParaRPr kumimoji="0" lang="en-US" altLang="zh-CN" sz="2000" b="1" dirty="0">
              <a:latin typeface="+mn-lt"/>
            </a:endParaRPr>
          </a:p>
          <a:p>
            <a:pPr marL="0" indent="0" eaLnBrk="1" hangingPunct="1">
              <a:buFont typeface="Wingdings" panose="05000000000000000000" charset="0"/>
              <a:buNone/>
              <a:defRPr/>
            </a:pPr>
            <a:r>
              <a:rPr kumimoji="0" lang="en-US" altLang="zh-CN" sz="2000" b="1" dirty="0">
                <a:latin typeface="+mn-lt"/>
              </a:rPr>
              <a:t>while (x&gt;1) {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y = x/2;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if (y&gt;3)  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    x = x-y;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z = x-4;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if (z&gt;0)  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    x = x/2;</a:t>
            </a:r>
            <a:endParaRPr kumimoji="0" lang="en-US" altLang="zh-CN" sz="2000" b="1" dirty="0">
              <a:latin typeface="+mn-lt"/>
            </a:endParaRPr>
          </a:p>
          <a:p>
            <a:pPr marL="179705" lvl="1" indent="0" eaLnBrk="1" hangingPunct="1">
              <a:buFontTx/>
              <a:buNone/>
              <a:defRPr/>
            </a:pPr>
            <a:r>
              <a:rPr kumimoji="0" lang="en-US" altLang="zh-CN" sz="2000" b="1" dirty="0">
                <a:latin typeface="+mn-lt"/>
              </a:rPr>
              <a:t>z = z-1;  </a:t>
            </a:r>
            <a:r>
              <a:rPr kumimoji="0" lang="en-US" altLang="zh-CN" sz="1800" b="1" dirty="0">
                <a:latin typeface="+mn-lt"/>
              </a:rPr>
              <a:t>}</a:t>
            </a:r>
            <a:endParaRPr kumimoji="0" lang="en-US" altLang="zh-CN" sz="1800" b="1" dirty="0">
              <a:latin typeface="+mn-lt"/>
            </a:endParaRPr>
          </a:p>
          <a:p>
            <a:pPr marL="0" indent="0" eaLnBrk="1" hangingPunct="1">
              <a:buFont typeface="Wingdings" panose="05000000000000000000" charset="0"/>
              <a:buNone/>
              <a:defRPr/>
            </a:pPr>
            <a:r>
              <a:rPr kumimoji="0" lang="en-US" altLang="zh-CN" sz="2000" b="1" dirty="0">
                <a:latin typeface="+mn-lt"/>
              </a:rPr>
              <a:t>output x;</a:t>
            </a:r>
            <a:endParaRPr kumimoji="0" lang="en-US" altLang="zh-CN" sz="2000" b="1" dirty="0">
              <a:latin typeface="+mn-lt"/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024188" y="1270000"/>
            <a:ext cx="18351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Constraints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6372225" y="1539875"/>
            <a:ext cx="2720975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[entry]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x, y, z;]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{}</a:t>
            </a:r>
            <a:endParaRPr lang="en-US" altLang="zh-CN" sz="16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</a:rPr>
              <a:t>[exit] = {}</a:t>
            </a:r>
            <a:endParaRPr lang="en-US" altLang="zh-CN" sz="2000" b="1" dirty="0">
              <a:solidFill>
                <a:srgbClr val="FF0000"/>
              </a:solidFill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411163" y="1268760"/>
            <a:ext cx="15303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Program 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25"/>
    </mc:Choice>
    <mc:Fallback>
      <p:transition spd="slow" advTm="20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149"/>
          </a:xfrm>
        </p:spPr>
        <p:txBody>
          <a:bodyPr/>
          <a:lstStyle/>
          <a:p>
            <a:r>
              <a:rPr lang="zh-CN" altLang="en-US" dirty="0"/>
              <a:t>规则推导示例</a:t>
            </a:r>
            <a:endParaRPr lang="zh-CN" altLang="en-US" dirty="0"/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063750" y="1916113"/>
            <a:ext cx="4133850" cy="4483100"/>
          </a:xfrm>
          <a:prstGeom prst="rect">
            <a:avLst/>
          </a:prstGeom>
          <a:solidFill>
            <a:schemeClr val="bg1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</a:t>
            </a:r>
            <a:r>
              <a:rPr lang="en-US" altLang="zh-CN" sz="2000" b="1" dirty="0" err="1"/>
              <a:t>x,y,z</a:t>
            </a:r>
            <a:r>
              <a:rPr lang="en-US" altLang="zh-CN" sz="2000" b="1" dirty="0"/>
              <a:t>;] = [x=input] \ {x, y, 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[x&gt;1] \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([y=x/2] ∪ [output x])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([y&gt;3] \ {y})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[x=x-y] ∪ [z=x-4] ∪ {y}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([z=x-4] \ {x}) ∪ {x, 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([z&gt;0] \ {z})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[x=x/2] ∪ [z=z-1]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([z=z-1] \ {x})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([x&gt;1] \ {z})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[exit]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372225" y="1539875"/>
            <a:ext cx="2720975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[entry]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x, y, z;]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{}</a:t>
            </a:r>
            <a:endParaRPr lang="en-US" altLang="zh-CN" sz="16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</a:rPr>
              <a:t>[output x] = {x}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2063750" y="5668963"/>
            <a:ext cx="4105275" cy="360362"/>
          </a:xfrm>
          <a:prstGeom prst="rect">
            <a:avLst/>
          </a:prstGeom>
          <a:noFill/>
          <a:ln w="28575">
            <a:solidFill>
              <a:schemeClr val="hlink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en-US" altLang="zh-CN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122238" y="1916113"/>
            <a:ext cx="1728787" cy="4475162"/>
          </a:xfrm>
          <a:prstGeom prst="rect">
            <a:avLst/>
          </a:prstGeom>
          <a:solidFill>
            <a:srgbClr val="000099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var x, y, z;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x = input;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while (x&gt;1) {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y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(y&gt;3)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x-y;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x-4;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(z&gt;0)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z-1;  </a:t>
            </a:r>
            <a:r>
              <a:rPr lang="en-US" altLang="zh-CN" sz="1800" b="1" kern="0">
                <a:latin typeface="+mn-lt"/>
                <a:ea typeface="+mn-ea"/>
              </a:rPr>
              <a:t>}</a:t>
            </a:r>
            <a:endParaRPr lang="en-US" altLang="zh-CN" sz="18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output x;</a:t>
            </a:r>
            <a:endParaRPr lang="en-US" altLang="zh-CN" sz="2000" b="1" kern="0">
              <a:latin typeface="+mn-lt"/>
              <a:ea typeface="+mn-ea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411163" y="1268760"/>
            <a:ext cx="15303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Program </a:t>
            </a:r>
            <a:endParaRPr lang="en-US" altLang="zh-CN" sz="2600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3024188" y="1270000"/>
            <a:ext cx="18351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Constraints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49"/>
    </mc:Choice>
    <mc:Fallback>
      <p:transition spd="slow" advTm="13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r" defTabSz="914400" rtl="0" eaLnBrk="1" latinLnBrk="0" hangingPunct="1">
              <a:defRPr sz="1600" kern="1200">
                <a:solidFill>
                  <a:srgbClr val="C00000"/>
                </a:solidFill>
                <a:latin typeface="Goudy Stout" pitchFamily="18" charset="0"/>
                <a:ea typeface="楷体" panose="02010609060101010101" pitchFamily="49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7ED0B89-E56F-47A4-B8BB-4136D3AF249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AutoShape 23"/>
          <p:cNvSpPr>
            <a:spLocks noChangeArrowheads="1"/>
          </p:cNvSpPr>
          <p:nvPr/>
        </p:nvSpPr>
        <p:spPr bwMode="auto">
          <a:xfrm>
            <a:off x="684213" y="3284538"/>
            <a:ext cx="8135937" cy="1870075"/>
          </a:xfrm>
          <a:prstGeom prst="flowChartAlternateProcess">
            <a:avLst/>
          </a:prstGeom>
          <a:solidFill>
            <a:srgbClr val="99CCFF"/>
          </a:solidFill>
          <a:ln w="38100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6" name="AutoShape 7"/>
          <p:cNvSpPr>
            <a:spLocks noChangeArrowheads="1"/>
          </p:cNvSpPr>
          <p:nvPr/>
        </p:nvSpPr>
        <p:spPr bwMode="auto">
          <a:xfrm>
            <a:off x="804863" y="3500438"/>
            <a:ext cx="696912" cy="1082675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ln w="38100" cmpd="sng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zh-CN" altLang="en-US" b="1">
                <a:ea typeface="华文新魏" panose="02010800040101010101" pitchFamily="2" charset="-122"/>
              </a:rPr>
              <a:t>词法</a:t>
            </a:r>
            <a:endParaRPr lang="en-US" altLang="zh-CN" b="1">
              <a:ea typeface="华文新魏" panose="02010800040101010101" pitchFamily="2" charset="-122"/>
            </a:endParaRPr>
          </a:p>
          <a:p>
            <a:pPr algn="ctr">
              <a:defRPr/>
            </a:pPr>
            <a:r>
              <a:rPr lang="zh-CN" altLang="en-US" b="1">
                <a:ea typeface="华文新魏" panose="02010800040101010101" pitchFamily="2" charset="-122"/>
              </a:rPr>
              <a:t>语法</a:t>
            </a:r>
            <a:endParaRPr lang="en-US" altLang="zh-CN" b="1">
              <a:ea typeface="华文新魏" panose="02010800040101010101" pitchFamily="2" charset="-122"/>
            </a:endParaRPr>
          </a:p>
          <a:p>
            <a:pPr algn="ctr">
              <a:defRPr/>
            </a:pPr>
            <a:r>
              <a:rPr lang="zh-CN" altLang="en-US" b="1">
                <a:ea typeface="华文新魏" panose="02010800040101010101" pitchFamily="2" charset="-122"/>
              </a:rPr>
              <a:t>分析</a:t>
            </a:r>
            <a:endParaRPr lang="en-US" altLang="zh-CN" b="1">
              <a:ea typeface="华文新魏" panose="02010800040101010101" pitchFamily="2" charset="-122"/>
            </a:endParaRPr>
          </a:p>
        </p:txBody>
      </p:sp>
      <p:sp>
        <p:nvSpPr>
          <p:cNvPr id="7" name="AutoShape 9"/>
          <p:cNvSpPr>
            <a:spLocks noChangeArrowheads="1"/>
          </p:cNvSpPr>
          <p:nvPr/>
        </p:nvSpPr>
        <p:spPr bwMode="auto">
          <a:xfrm>
            <a:off x="1763713" y="3429000"/>
            <a:ext cx="863600" cy="1079500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600" b="1">
                <a:ea typeface="华文新魏" panose="02010800040101010101" pitchFamily="2" charset="-122"/>
              </a:rPr>
              <a:t>类型</a:t>
            </a:r>
            <a:endParaRPr lang="en-US" altLang="zh-CN" sz="26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600" b="1">
                <a:ea typeface="华文新魏" panose="02010800040101010101" pitchFamily="2" charset="-122"/>
              </a:rPr>
              <a:t>检查</a:t>
            </a:r>
            <a:endParaRPr lang="en-US" altLang="zh-CN" sz="2600" b="1">
              <a:ea typeface="华文新魏" panose="02010800040101010101" pitchFamily="2" charset="-122"/>
            </a:endParaRPr>
          </a:p>
        </p:txBody>
      </p:sp>
      <p:sp>
        <p:nvSpPr>
          <p:cNvPr id="8" name="AutoShape 10"/>
          <p:cNvSpPr>
            <a:spLocks noChangeArrowheads="1"/>
          </p:cNvSpPr>
          <p:nvPr/>
        </p:nvSpPr>
        <p:spPr bwMode="auto">
          <a:xfrm>
            <a:off x="3132138" y="3429000"/>
            <a:ext cx="863600" cy="1152525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>
                <a:ea typeface="华文新魏" panose="02010800040101010101" pitchFamily="2" charset="-122"/>
              </a:rPr>
              <a:t>Piglet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代码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生成</a:t>
            </a:r>
            <a:endParaRPr lang="en-US" altLang="zh-CN" sz="2400" b="1" dirty="0">
              <a:ea typeface="华文新魏" panose="02010800040101010101" pitchFamily="2" charset="-122"/>
            </a:endParaRPr>
          </a:p>
        </p:txBody>
      </p:sp>
      <p:sp>
        <p:nvSpPr>
          <p:cNvPr id="9" name="AutoShape 11"/>
          <p:cNvSpPr>
            <a:spLocks noChangeArrowheads="1"/>
          </p:cNvSpPr>
          <p:nvPr/>
        </p:nvSpPr>
        <p:spPr bwMode="auto">
          <a:xfrm>
            <a:off x="7596188" y="3357563"/>
            <a:ext cx="863600" cy="1270000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>
                <a:ea typeface="华文新魏" panose="02010800040101010101" pitchFamily="2" charset="-122"/>
              </a:rPr>
              <a:t>MIPS</a:t>
            </a:r>
            <a:endParaRPr lang="en-US" altLang="zh-CN" sz="24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华文新魏" panose="02010800040101010101" pitchFamily="2" charset="-122"/>
              </a:rPr>
              <a:t>代码</a:t>
            </a:r>
            <a:endParaRPr lang="en-US" altLang="zh-CN" sz="24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ea typeface="华文新魏" panose="02010800040101010101" pitchFamily="2" charset="-122"/>
              </a:rPr>
              <a:t>生成</a:t>
            </a:r>
            <a:endParaRPr lang="en-US" altLang="zh-CN" sz="2400" b="1">
              <a:ea typeface="华文新魏" panose="02010800040101010101" pitchFamily="2" charset="-122"/>
            </a:endParaRPr>
          </a:p>
        </p:txBody>
      </p:sp>
      <p:sp>
        <p:nvSpPr>
          <p:cNvPr id="10" name="Text Box 15"/>
          <p:cNvSpPr txBox="1">
            <a:spLocks noChangeArrowheads="1"/>
          </p:cNvSpPr>
          <p:nvPr/>
        </p:nvSpPr>
        <p:spPr bwMode="auto">
          <a:xfrm>
            <a:off x="1187450" y="836613"/>
            <a:ext cx="1223963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MiniJava Grammer</a:t>
            </a:r>
            <a:endParaRPr lang="en-US" altLang="zh-CN" sz="1800" b="1"/>
          </a:p>
        </p:txBody>
      </p:sp>
      <p:sp>
        <p:nvSpPr>
          <p:cNvPr id="11" name="Line 22"/>
          <p:cNvSpPr>
            <a:spLocks noChangeShapeType="1"/>
          </p:cNvSpPr>
          <p:nvPr/>
        </p:nvSpPr>
        <p:spPr bwMode="auto">
          <a:xfrm flipV="1">
            <a:off x="8027988" y="5157788"/>
            <a:ext cx="0" cy="430212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2" name="Line 28"/>
          <p:cNvSpPr>
            <a:spLocks noChangeShapeType="1"/>
          </p:cNvSpPr>
          <p:nvPr/>
        </p:nvSpPr>
        <p:spPr bwMode="auto">
          <a:xfrm flipV="1">
            <a:off x="3492500" y="52292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3" name="AutoShape 29"/>
          <p:cNvSpPr>
            <a:spLocks noChangeArrowheads="1"/>
          </p:cNvSpPr>
          <p:nvPr/>
        </p:nvSpPr>
        <p:spPr bwMode="auto">
          <a:xfrm>
            <a:off x="2844800" y="5516563"/>
            <a:ext cx="1150938" cy="865187"/>
          </a:xfrm>
          <a:prstGeom prst="cube">
            <a:avLst>
              <a:gd name="adj" fmla="val 25319"/>
            </a:avLst>
          </a:prstGeom>
          <a:solidFill>
            <a:srgbClr val="33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anose="02010800040101010101" pitchFamily="2" charset="-122"/>
              </a:rPr>
              <a:t>Piglet</a:t>
            </a:r>
            <a:endParaRPr lang="en-US" altLang="zh-CN" sz="20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华文新魏" panose="02010800040101010101" pitchFamily="2" charset="-122"/>
              </a:rPr>
              <a:t>解释器</a:t>
            </a:r>
            <a:endParaRPr lang="en-US" altLang="zh-CN" sz="2000">
              <a:ea typeface="华文新魏" panose="02010800040101010101" pitchFamily="2" charset="-122"/>
            </a:endParaRPr>
          </a:p>
        </p:txBody>
      </p:sp>
      <p:sp>
        <p:nvSpPr>
          <p:cNvPr id="14" name="AutoShape 30"/>
          <p:cNvSpPr>
            <a:spLocks noChangeArrowheads="1"/>
          </p:cNvSpPr>
          <p:nvPr/>
        </p:nvSpPr>
        <p:spPr bwMode="auto">
          <a:xfrm>
            <a:off x="7216775" y="5516563"/>
            <a:ext cx="1927225" cy="979487"/>
          </a:xfrm>
          <a:prstGeom prst="cube">
            <a:avLst>
              <a:gd name="adj" fmla="val 34181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anose="02010800040101010101" pitchFamily="2" charset="-122"/>
              </a:rPr>
              <a:t>SPIM</a:t>
            </a:r>
            <a:endParaRPr lang="en-US" altLang="zh-CN" sz="20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anose="02010800040101010101" pitchFamily="2" charset="-122"/>
              </a:rPr>
              <a:t>(MIPS</a:t>
            </a:r>
            <a:r>
              <a:rPr lang="zh-CN" altLang="en-US" sz="2000" b="1">
                <a:ea typeface="华文新魏" panose="02010800040101010101" pitchFamily="2" charset="-122"/>
              </a:rPr>
              <a:t>模拟器</a:t>
            </a:r>
            <a:r>
              <a:rPr lang="en-US" altLang="zh-CN" sz="2000" b="1">
                <a:ea typeface="华文新魏" panose="02010800040101010101" pitchFamily="2" charset="-122"/>
              </a:rPr>
              <a:t>)</a:t>
            </a:r>
            <a:endParaRPr lang="en-US" altLang="zh-CN" sz="2000" b="1">
              <a:ea typeface="华文新魏" panose="02010800040101010101" pitchFamily="2" charset="-122"/>
            </a:endParaRPr>
          </a:p>
        </p:txBody>
      </p:sp>
      <p:sp>
        <p:nvSpPr>
          <p:cNvPr id="15" name="Rectangle 33"/>
          <p:cNvSpPr>
            <a:spLocks noChangeArrowheads="1"/>
          </p:cNvSpPr>
          <p:nvPr/>
        </p:nvSpPr>
        <p:spPr bwMode="auto">
          <a:xfrm>
            <a:off x="25400" y="3789363"/>
            <a:ext cx="442913" cy="10080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黑体" panose="02010609060101010101" pitchFamily="49" charset="-122"/>
              </a:rPr>
              <a:t>源</a:t>
            </a:r>
            <a:endParaRPr lang="en-US" altLang="zh-CN" sz="1800">
              <a:solidFill>
                <a:schemeClr val="bg1"/>
              </a:solidFill>
              <a:ea typeface="黑体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黑体" panose="02010609060101010101" pitchFamily="49" charset="-122"/>
              </a:rPr>
              <a:t>代</a:t>
            </a:r>
            <a:endParaRPr lang="en-US" altLang="zh-CN" sz="1800">
              <a:solidFill>
                <a:schemeClr val="bg1"/>
              </a:solidFill>
              <a:ea typeface="黑体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黑体" panose="02010609060101010101" pitchFamily="49" charset="-122"/>
              </a:rPr>
              <a:t>码</a:t>
            </a:r>
            <a:endParaRPr lang="en-US" altLang="zh-CN" sz="1800">
              <a:solidFill>
                <a:schemeClr val="bg1"/>
              </a:solidFill>
              <a:ea typeface="黑体" panose="02010609060101010101" pitchFamily="49" charset="-122"/>
            </a:endParaRPr>
          </a:p>
        </p:txBody>
      </p:sp>
      <p:sp>
        <p:nvSpPr>
          <p:cNvPr id="16" name="Text Box 37"/>
          <p:cNvSpPr txBox="1">
            <a:spLocks noChangeArrowheads="1"/>
          </p:cNvSpPr>
          <p:nvPr/>
        </p:nvSpPr>
        <p:spPr bwMode="auto">
          <a:xfrm>
            <a:off x="2892425" y="2012950"/>
            <a:ext cx="1184275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Piglet </a:t>
            </a:r>
            <a:endParaRPr lang="en-US" altLang="zh-CN" sz="1800" b="1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Grammar</a:t>
            </a:r>
            <a:endParaRPr lang="en-US" altLang="zh-CN" sz="1800" b="1"/>
          </a:p>
        </p:txBody>
      </p:sp>
      <p:sp>
        <p:nvSpPr>
          <p:cNvPr id="17" name="Text Box 38"/>
          <p:cNvSpPr txBox="1">
            <a:spLocks noChangeArrowheads="1"/>
          </p:cNvSpPr>
          <p:nvPr/>
        </p:nvSpPr>
        <p:spPr bwMode="auto">
          <a:xfrm>
            <a:off x="7059613" y="1989138"/>
            <a:ext cx="1976437" cy="711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/>
              <a:t>MIPS </a:t>
            </a:r>
            <a:endParaRPr lang="en-US" altLang="zh-CN" sz="2000" b="1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/>
              <a:t>Instruction Spec</a:t>
            </a:r>
            <a:endParaRPr lang="en-US" altLang="zh-CN" sz="2000" b="1"/>
          </a:p>
        </p:txBody>
      </p:sp>
      <p:sp>
        <p:nvSpPr>
          <p:cNvPr id="18" name="Line 39"/>
          <p:cNvSpPr>
            <a:spLocks noChangeShapeType="1"/>
          </p:cNvSpPr>
          <p:nvPr/>
        </p:nvSpPr>
        <p:spPr bwMode="auto">
          <a:xfrm flipV="1">
            <a:off x="4859338" y="2636838"/>
            <a:ext cx="0" cy="7191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9" name="Line 40"/>
          <p:cNvSpPr>
            <a:spLocks noChangeShapeType="1"/>
          </p:cNvSpPr>
          <p:nvPr/>
        </p:nvSpPr>
        <p:spPr bwMode="auto">
          <a:xfrm flipV="1">
            <a:off x="3635375" y="2708275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0" name="Rectangle 43"/>
          <p:cNvSpPr>
            <a:spLocks noChangeArrowheads="1"/>
          </p:cNvSpPr>
          <p:nvPr/>
        </p:nvSpPr>
        <p:spPr bwMode="auto">
          <a:xfrm>
            <a:off x="827088" y="4724400"/>
            <a:ext cx="865187" cy="3603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dash"/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>
                <a:ea typeface="黑体" panose="02010609060101010101" pitchFamily="49" charset="-122"/>
              </a:rPr>
              <a:t>语法树</a:t>
            </a:r>
            <a:endParaRPr lang="en-US" altLang="zh-CN" sz="1800">
              <a:ea typeface="黑体" panose="02010609060101010101" pitchFamily="49" charset="-122"/>
            </a:endParaRPr>
          </a:p>
        </p:txBody>
      </p:sp>
      <p:sp>
        <p:nvSpPr>
          <p:cNvPr id="21" name="AutoShape 44"/>
          <p:cNvSpPr>
            <a:spLocks noChangeArrowheads="1"/>
          </p:cNvSpPr>
          <p:nvPr/>
        </p:nvSpPr>
        <p:spPr bwMode="auto">
          <a:xfrm>
            <a:off x="468313" y="4149725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22" name="AutoShape 46"/>
          <p:cNvSpPr>
            <a:spLocks noChangeArrowheads="1"/>
          </p:cNvSpPr>
          <p:nvPr/>
        </p:nvSpPr>
        <p:spPr bwMode="auto">
          <a:xfrm>
            <a:off x="4068763" y="3860800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23" name="AutoShape 48"/>
          <p:cNvSpPr>
            <a:spLocks noChangeArrowheads="1"/>
          </p:cNvSpPr>
          <p:nvPr/>
        </p:nvSpPr>
        <p:spPr bwMode="auto">
          <a:xfrm>
            <a:off x="1020763" y="1844675"/>
            <a:ext cx="1657350" cy="1079500"/>
          </a:xfrm>
          <a:prstGeom prst="cube">
            <a:avLst>
              <a:gd name="adj" fmla="val 38528"/>
            </a:avLst>
          </a:prstGeom>
          <a:solidFill>
            <a:schemeClr val="tx1"/>
          </a:solidFill>
          <a:ln w="9525">
            <a:solidFill>
              <a:schemeClr val="bg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 err="1">
                <a:solidFill>
                  <a:schemeClr val="bg1"/>
                </a:solidFill>
              </a:rPr>
              <a:t>JavaCC</a:t>
            </a:r>
            <a:endParaRPr lang="en-US" altLang="zh-CN" sz="2000" b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>
                <a:solidFill>
                  <a:schemeClr val="bg1"/>
                </a:solidFill>
              </a:rPr>
              <a:t>(</a:t>
            </a:r>
            <a:r>
              <a:rPr lang="en-US" altLang="zh-CN" sz="2000" b="1" dirty="0" err="1">
                <a:solidFill>
                  <a:schemeClr val="bg1"/>
                </a:solidFill>
              </a:rPr>
              <a:t>JJTree</a:t>
            </a:r>
            <a:r>
              <a:rPr lang="en-US" altLang="zh-CN" sz="2000" b="1" dirty="0">
                <a:solidFill>
                  <a:schemeClr val="bg1"/>
                </a:solidFill>
              </a:rPr>
              <a:t>)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24" name="Line 52"/>
          <p:cNvSpPr>
            <a:spLocks noChangeShapeType="1"/>
          </p:cNvSpPr>
          <p:nvPr/>
        </p:nvSpPr>
        <p:spPr bwMode="auto">
          <a:xfrm flipH="1" flipV="1">
            <a:off x="1236663" y="2852738"/>
            <a:ext cx="1587" cy="719137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5" name="Text Box 54"/>
          <p:cNvSpPr txBox="1">
            <a:spLocks noChangeArrowheads="1"/>
          </p:cNvSpPr>
          <p:nvPr/>
        </p:nvSpPr>
        <p:spPr bwMode="auto">
          <a:xfrm>
            <a:off x="1476375" y="2852738"/>
            <a:ext cx="1200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>
                <a:ea typeface="华文新魏" panose="02010800040101010101" pitchFamily="2" charset="-122"/>
              </a:rPr>
              <a:t>自动生成</a:t>
            </a:r>
            <a:endParaRPr lang="en-US" altLang="zh-CN" sz="2000">
              <a:ea typeface="华文新魏" panose="02010800040101010101" pitchFamily="2" charset="-122"/>
            </a:endParaRPr>
          </a:p>
        </p:txBody>
      </p:sp>
      <p:sp>
        <p:nvSpPr>
          <p:cNvPr id="26" name="Line 55"/>
          <p:cNvSpPr>
            <a:spLocks noChangeShapeType="1"/>
          </p:cNvSpPr>
          <p:nvPr/>
        </p:nvSpPr>
        <p:spPr bwMode="auto">
          <a:xfrm>
            <a:off x="2916238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27" name="AutoShape 56"/>
          <p:cNvSpPr>
            <a:spLocks noChangeArrowheads="1"/>
          </p:cNvSpPr>
          <p:nvPr/>
        </p:nvSpPr>
        <p:spPr bwMode="auto">
          <a:xfrm>
            <a:off x="2771775" y="3860800"/>
            <a:ext cx="287338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28" name="Rectangle 69"/>
          <p:cNvSpPr>
            <a:spLocks noChangeArrowheads="1"/>
          </p:cNvSpPr>
          <p:nvPr/>
        </p:nvSpPr>
        <p:spPr bwMode="auto">
          <a:xfrm>
            <a:off x="1835150" y="4724400"/>
            <a:ext cx="936625" cy="37623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b="1"/>
              <a:t>符号表</a:t>
            </a:r>
            <a:endParaRPr lang="en-US" altLang="zh-CN" sz="1800" b="1"/>
          </a:p>
        </p:txBody>
      </p:sp>
      <p:sp>
        <p:nvSpPr>
          <p:cNvPr id="29" name="Rectangle 70"/>
          <p:cNvSpPr>
            <a:spLocks noChangeArrowheads="1"/>
          </p:cNvSpPr>
          <p:nvPr/>
        </p:nvSpPr>
        <p:spPr bwMode="auto">
          <a:xfrm>
            <a:off x="2987675" y="4724400"/>
            <a:ext cx="1150938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/>
              <a:t>Piglet</a:t>
            </a:r>
            <a:r>
              <a:rPr lang="zh-CN" altLang="en-US" sz="1600" b="1"/>
              <a:t>代码</a:t>
            </a:r>
            <a:endParaRPr lang="en-US" altLang="zh-CN" sz="1600" b="1"/>
          </a:p>
        </p:txBody>
      </p:sp>
      <p:sp>
        <p:nvSpPr>
          <p:cNvPr id="30" name="Text Box 71"/>
          <p:cNvSpPr txBox="1">
            <a:spLocks noChangeArrowheads="1"/>
          </p:cNvSpPr>
          <p:nvPr/>
        </p:nvSpPr>
        <p:spPr bwMode="auto">
          <a:xfrm>
            <a:off x="4260850" y="1989138"/>
            <a:ext cx="1184275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 dirty="0" err="1"/>
              <a:t>SPiglet</a:t>
            </a:r>
            <a:r>
              <a:rPr lang="en-US" altLang="zh-CN" sz="1800" b="1" dirty="0"/>
              <a:t> </a:t>
            </a:r>
            <a:endParaRPr lang="en-US" altLang="zh-CN" sz="1800" b="1" dirty="0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 dirty="0"/>
              <a:t>Grammar</a:t>
            </a:r>
            <a:endParaRPr lang="en-US" altLang="zh-CN" sz="1800" b="1" dirty="0"/>
          </a:p>
        </p:txBody>
      </p:sp>
      <p:sp>
        <p:nvSpPr>
          <p:cNvPr id="31" name="AutoShape 72"/>
          <p:cNvSpPr>
            <a:spLocks noChangeArrowheads="1"/>
          </p:cNvSpPr>
          <p:nvPr/>
        </p:nvSpPr>
        <p:spPr bwMode="auto">
          <a:xfrm>
            <a:off x="4429125" y="3429000"/>
            <a:ext cx="1006475" cy="1152525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 err="1">
                <a:ea typeface="华文新魏" panose="02010800040101010101" pitchFamily="2" charset="-122"/>
              </a:rPr>
              <a:t>SPiglet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代码</a:t>
            </a:r>
            <a:endParaRPr lang="en-US" altLang="zh-CN" sz="24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ea typeface="华文新魏" panose="02010800040101010101" pitchFamily="2" charset="-122"/>
              </a:rPr>
              <a:t>生成</a:t>
            </a:r>
            <a:endParaRPr lang="en-US" altLang="zh-CN" sz="2400" b="1" dirty="0">
              <a:ea typeface="华文新魏" panose="02010800040101010101" pitchFamily="2" charset="-122"/>
            </a:endParaRPr>
          </a:p>
        </p:txBody>
      </p:sp>
      <p:sp>
        <p:nvSpPr>
          <p:cNvPr id="32" name="Line 73"/>
          <p:cNvSpPr>
            <a:spLocks noChangeShapeType="1"/>
          </p:cNvSpPr>
          <p:nvPr/>
        </p:nvSpPr>
        <p:spPr bwMode="auto">
          <a:xfrm>
            <a:off x="1835150" y="1484313"/>
            <a:ext cx="0" cy="50482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3" name="Rectangle 74"/>
          <p:cNvSpPr>
            <a:spLocks noChangeArrowheads="1"/>
          </p:cNvSpPr>
          <p:nvPr/>
        </p:nvSpPr>
        <p:spPr bwMode="auto">
          <a:xfrm>
            <a:off x="4284663" y="4724400"/>
            <a:ext cx="1223962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 dirty="0" err="1"/>
              <a:t>SPiglet</a:t>
            </a:r>
            <a:r>
              <a:rPr lang="zh-CN" altLang="en-US" sz="1600" b="1" dirty="0"/>
              <a:t>代码</a:t>
            </a:r>
            <a:endParaRPr lang="en-US" altLang="zh-CN" sz="1600" b="1" dirty="0"/>
          </a:p>
        </p:txBody>
      </p:sp>
      <p:sp>
        <p:nvSpPr>
          <p:cNvPr id="34" name="AutoShape 75"/>
          <p:cNvSpPr>
            <a:spLocks noChangeArrowheads="1"/>
          </p:cNvSpPr>
          <p:nvPr/>
        </p:nvSpPr>
        <p:spPr bwMode="auto">
          <a:xfrm>
            <a:off x="6011863" y="3429000"/>
            <a:ext cx="1006475" cy="1152525"/>
          </a:xfrm>
          <a:prstGeom prst="flowChartAlternateProcess">
            <a:avLst/>
          </a:prstGeom>
          <a:solidFill>
            <a:srgbClr val="FFFF00"/>
          </a:solidFill>
          <a:ln w="2857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 b="1" dirty="0">
                <a:solidFill>
                  <a:srgbClr val="FF0000"/>
                </a:solidFill>
                <a:ea typeface="华文新魏" panose="02010800040101010101" pitchFamily="2" charset="-122"/>
              </a:rPr>
              <a:t>Kanga</a:t>
            </a:r>
            <a:endParaRPr lang="en-US" altLang="zh-CN" sz="2400" b="1" dirty="0">
              <a:solidFill>
                <a:srgbClr val="FF0000"/>
              </a:solidFill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solidFill>
                  <a:srgbClr val="FF0000"/>
                </a:solidFill>
                <a:ea typeface="华文新魏" panose="02010800040101010101" pitchFamily="2" charset="-122"/>
              </a:rPr>
              <a:t>代码</a:t>
            </a:r>
            <a:endParaRPr lang="en-US" altLang="zh-CN" sz="2400" b="1" dirty="0">
              <a:solidFill>
                <a:srgbClr val="FF0000"/>
              </a:solidFill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 dirty="0">
                <a:solidFill>
                  <a:srgbClr val="FF0000"/>
                </a:solidFill>
                <a:ea typeface="华文新魏" panose="02010800040101010101" pitchFamily="2" charset="-122"/>
              </a:rPr>
              <a:t>生成</a:t>
            </a:r>
            <a:endParaRPr lang="en-US" altLang="zh-CN" sz="2400" b="1" dirty="0">
              <a:solidFill>
                <a:srgbClr val="FF0000"/>
              </a:solidFill>
              <a:ea typeface="华文新魏" panose="02010800040101010101" pitchFamily="2" charset="-122"/>
            </a:endParaRPr>
          </a:p>
        </p:txBody>
      </p:sp>
      <p:sp>
        <p:nvSpPr>
          <p:cNvPr id="35" name="Line 77"/>
          <p:cNvSpPr>
            <a:spLocks noChangeShapeType="1"/>
          </p:cNvSpPr>
          <p:nvPr/>
        </p:nvSpPr>
        <p:spPr bwMode="auto">
          <a:xfrm>
            <a:off x="4211638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6" name="Line 78"/>
          <p:cNvSpPr>
            <a:spLocks noChangeShapeType="1"/>
          </p:cNvSpPr>
          <p:nvPr/>
        </p:nvSpPr>
        <p:spPr bwMode="auto">
          <a:xfrm>
            <a:off x="5795963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7" name="Line 79"/>
          <p:cNvSpPr>
            <a:spLocks noChangeShapeType="1"/>
          </p:cNvSpPr>
          <p:nvPr/>
        </p:nvSpPr>
        <p:spPr bwMode="auto">
          <a:xfrm>
            <a:off x="7380288" y="3284538"/>
            <a:ext cx="0" cy="1871662"/>
          </a:xfrm>
          <a:prstGeom prst="line">
            <a:avLst/>
          </a:prstGeom>
          <a:noFill/>
          <a:ln w="3810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38" name="AutoShape 80"/>
          <p:cNvSpPr>
            <a:spLocks noChangeArrowheads="1"/>
          </p:cNvSpPr>
          <p:nvPr/>
        </p:nvSpPr>
        <p:spPr bwMode="auto">
          <a:xfrm>
            <a:off x="5653088" y="3860800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39" name="AutoShape 81"/>
          <p:cNvSpPr>
            <a:spLocks noChangeArrowheads="1"/>
          </p:cNvSpPr>
          <p:nvPr/>
        </p:nvSpPr>
        <p:spPr bwMode="auto">
          <a:xfrm>
            <a:off x="7237413" y="3860800"/>
            <a:ext cx="287337" cy="215900"/>
          </a:xfrm>
          <a:prstGeom prst="rightArrow">
            <a:avLst>
              <a:gd name="adj1" fmla="val 50000"/>
              <a:gd name="adj2" fmla="val 33272"/>
            </a:avLst>
          </a:prstGeom>
          <a:solidFill>
            <a:srgbClr val="CCFF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zh-CN" sz="2400"/>
          </a:p>
        </p:txBody>
      </p:sp>
      <p:sp>
        <p:nvSpPr>
          <p:cNvPr id="40" name="AutoShape 82"/>
          <p:cNvSpPr>
            <a:spLocks noChangeArrowheads="1"/>
          </p:cNvSpPr>
          <p:nvPr/>
        </p:nvSpPr>
        <p:spPr bwMode="auto">
          <a:xfrm>
            <a:off x="4284663" y="5516563"/>
            <a:ext cx="1150937" cy="865187"/>
          </a:xfrm>
          <a:prstGeom prst="cube">
            <a:avLst>
              <a:gd name="adj" fmla="val 25319"/>
            </a:avLst>
          </a:prstGeom>
          <a:solidFill>
            <a:srgbClr val="33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 dirty="0" err="1">
                <a:ea typeface="华文新魏" panose="02010800040101010101" pitchFamily="2" charset="-122"/>
              </a:rPr>
              <a:t>SPiglet</a:t>
            </a:r>
            <a:endParaRPr lang="en-US" altLang="zh-CN" sz="2000" b="1" dirty="0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 dirty="0">
                <a:ea typeface="华文新魏" panose="02010800040101010101" pitchFamily="2" charset="-122"/>
              </a:rPr>
              <a:t>解释器</a:t>
            </a:r>
            <a:endParaRPr lang="en-US" altLang="zh-CN" sz="2000" dirty="0">
              <a:ea typeface="华文新魏" panose="02010800040101010101" pitchFamily="2" charset="-122"/>
            </a:endParaRPr>
          </a:p>
        </p:txBody>
      </p:sp>
      <p:sp>
        <p:nvSpPr>
          <p:cNvPr id="41" name="AutoShape 83"/>
          <p:cNvSpPr>
            <a:spLocks noChangeArrowheads="1"/>
          </p:cNvSpPr>
          <p:nvPr/>
        </p:nvSpPr>
        <p:spPr bwMode="auto">
          <a:xfrm>
            <a:off x="5867400" y="5516563"/>
            <a:ext cx="1150938" cy="865187"/>
          </a:xfrm>
          <a:prstGeom prst="cube">
            <a:avLst>
              <a:gd name="adj" fmla="val 25319"/>
            </a:avLst>
          </a:prstGeom>
          <a:solidFill>
            <a:srgbClr val="33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000" b="1">
                <a:ea typeface="华文新魏" panose="02010800040101010101" pitchFamily="2" charset="-122"/>
              </a:rPr>
              <a:t>Kanga</a:t>
            </a:r>
            <a:endParaRPr lang="en-US" altLang="zh-CN" sz="2000" b="1">
              <a:ea typeface="华文新魏" panose="02010800040101010101" pitchFamily="2" charset="-122"/>
            </a:endParaRP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000" b="1">
                <a:ea typeface="华文新魏" panose="02010800040101010101" pitchFamily="2" charset="-122"/>
              </a:rPr>
              <a:t>解释器</a:t>
            </a:r>
            <a:endParaRPr lang="en-US" altLang="zh-CN" sz="2000">
              <a:ea typeface="华文新魏" panose="02010800040101010101" pitchFamily="2" charset="-122"/>
            </a:endParaRPr>
          </a:p>
        </p:txBody>
      </p:sp>
      <p:sp>
        <p:nvSpPr>
          <p:cNvPr id="42" name="Line 84"/>
          <p:cNvSpPr>
            <a:spLocks noChangeShapeType="1"/>
          </p:cNvSpPr>
          <p:nvPr/>
        </p:nvSpPr>
        <p:spPr bwMode="auto">
          <a:xfrm flipV="1">
            <a:off x="4859338" y="51577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3" name="Rectangle 85"/>
          <p:cNvSpPr>
            <a:spLocks noChangeArrowheads="1"/>
          </p:cNvSpPr>
          <p:nvPr/>
        </p:nvSpPr>
        <p:spPr bwMode="auto">
          <a:xfrm>
            <a:off x="6011863" y="4724400"/>
            <a:ext cx="1223962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/>
              <a:t>Kanga</a:t>
            </a:r>
            <a:r>
              <a:rPr lang="zh-CN" altLang="en-US" sz="1600" b="1"/>
              <a:t>代码</a:t>
            </a:r>
            <a:endParaRPr lang="en-US" altLang="zh-CN" sz="1600" b="1"/>
          </a:p>
        </p:txBody>
      </p:sp>
      <p:sp>
        <p:nvSpPr>
          <p:cNvPr id="44" name="Rectangle 86"/>
          <p:cNvSpPr>
            <a:spLocks noChangeArrowheads="1"/>
          </p:cNvSpPr>
          <p:nvPr/>
        </p:nvSpPr>
        <p:spPr bwMode="auto">
          <a:xfrm>
            <a:off x="7524750" y="4724400"/>
            <a:ext cx="1223963" cy="3460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</a:ln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600" b="1"/>
              <a:t>Mips </a:t>
            </a:r>
            <a:r>
              <a:rPr lang="zh-CN" altLang="en-US" sz="1600" b="1"/>
              <a:t>代码</a:t>
            </a:r>
            <a:endParaRPr lang="en-US" altLang="zh-CN" sz="1600" b="1"/>
          </a:p>
        </p:txBody>
      </p:sp>
      <p:sp>
        <p:nvSpPr>
          <p:cNvPr id="45" name="Line 87"/>
          <p:cNvSpPr>
            <a:spLocks noChangeShapeType="1"/>
          </p:cNvSpPr>
          <p:nvPr/>
        </p:nvSpPr>
        <p:spPr bwMode="auto">
          <a:xfrm flipV="1">
            <a:off x="6516688" y="5157788"/>
            <a:ext cx="0" cy="287337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" name="Text Box 88"/>
          <p:cNvSpPr txBox="1">
            <a:spLocks noChangeArrowheads="1"/>
          </p:cNvSpPr>
          <p:nvPr/>
        </p:nvSpPr>
        <p:spPr bwMode="auto">
          <a:xfrm>
            <a:off x="5724525" y="1989138"/>
            <a:ext cx="1184275" cy="650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Kanga </a:t>
            </a:r>
            <a:endParaRPr lang="en-US" altLang="zh-CN" sz="1800" b="1"/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1800" b="1"/>
              <a:t>Grammar</a:t>
            </a:r>
            <a:endParaRPr lang="en-US" altLang="zh-CN" sz="1800" b="1"/>
          </a:p>
        </p:txBody>
      </p:sp>
      <p:sp>
        <p:nvSpPr>
          <p:cNvPr id="47" name="Line 89"/>
          <p:cNvSpPr>
            <a:spLocks noChangeShapeType="1"/>
          </p:cNvSpPr>
          <p:nvPr/>
        </p:nvSpPr>
        <p:spPr bwMode="auto">
          <a:xfrm flipV="1">
            <a:off x="6300788" y="2708275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" name="Line 90"/>
          <p:cNvSpPr>
            <a:spLocks noChangeShapeType="1"/>
          </p:cNvSpPr>
          <p:nvPr/>
        </p:nvSpPr>
        <p:spPr bwMode="auto">
          <a:xfrm flipV="1">
            <a:off x="8027988" y="2708275"/>
            <a:ext cx="0" cy="719138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" name="Text Box 91"/>
          <p:cNvSpPr txBox="1">
            <a:spLocks noChangeArrowheads="1"/>
          </p:cNvSpPr>
          <p:nvPr/>
        </p:nvSpPr>
        <p:spPr bwMode="auto">
          <a:xfrm>
            <a:off x="758825" y="5589588"/>
            <a:ext cx="2031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pitchFamily="2" charset="2"/>
              <a:buChar char="l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90000"/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accent1"/>
              </a:buClr>
              <a:buSzPct val="60000"/>
              <a:buFont typeface="Wingdings" panose="05000000000000000000" pitchFamily="2" charset="2"/>
              <a:buChar char="l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Char char="•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dirty="0"/>
              <a:t>后面一直会用</a:t>
            </a:r>
            <a:endParaRPr lang="en-US" altLang="zh-CN" sz="2400" dirty="0"/>
          </a:p>
        </p:txBody>
      </p:sp>
      <p:sp>
        <p:nvSpPr>
          <p:cNvPr id="50" name="Line 92"/>
          <p:cNvSpPr>
            <a:spLocks noChangeShapeType="1"/>
          </p:cNvSpPr>
          <p:nvPr/>
        </p:nvSpPr>
        <p:spPr bwMode="auto">
          <a:xfrm flipV="1">
            <a:off x="1258888" y="5013325"/>
            <a:ext cx="0" cy="647700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1" name="Line 93"/>
          <p:cNvSpPr>
            <a:spLocks noChangeShapeType="1"/>
          </p:cNvSpPr>
          <p:nvPr/>
        </p:nvSpPr>
        <p:spPr bwMode="auto">
          <a:xfrm flipV="1">
            <a:off x="2124075" y="5084763"/>
            <a:ext cx="0" cy="576262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93"/>
    </mc:Choice>
    <mc:Fallback>
      <p:transition spd="slow" advTm="9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149"/>
          </a:xfrm>
        </p:spPr>
        <p:txBody>
          <a:bodyPr/>
          <a:lstStyle/>
          <a:p>
            <a:r>
              <a:rPr lang="zh-CN" altLang="en-US" dirty="0"/>
              <a:t>规则推导示例</a:t>
            </a:r>
            <a:endParaRPr lang="zh-CN" altLang="en-US" dirty="0"/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2063750" y="1916113"/>
            <a:ext cx="4133850" cy="4483100"/>
          </a:xfrm>
          <a:prstGeom prst="rect">
            <a:avLst/>
          </a:prstGeom>
          <a:solidFill>
            <a:schemeClr val="bg1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</a:t>
            </a:r>
            <a:r>
              <a:rPr lang="en-US" altLang="zh-CN" sz="2000" b="1" dirty="0" err="1"/>
              <a:t>x,y,z</a:t>
            </a:r>
            <a:r>
              <a:rPr lang="en-US" altLang="zh-CN" sz="2000" b="1" dirty="0"/>
              <a:t>;] = [x=input] \ {x, y, 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[x&gt;1] \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([y=x/2] ∪ [output x])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([y&gt;3] \ {y})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[x=x-y] ∪ [z=x-4] ∪ {y}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([z=x-4] \ {x}) ∪ {x, 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([z&gt;0] \ {z})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[x=x/2] ∪ [z=z-1]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([z=z-1] \ {x})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([x&gt;1] \ {z})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[exit]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6372225" y="1546225"/>
            <a:ext cx="2720975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[entry]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x, y, z;]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{}</a:t>
            </a:r>
            <a:endParaRPr lang="en-US" altLang="zh-CN" sz="16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</a:rPr>
              <a:t>[z=z-1] = {z}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2051050" y="5300663"/>
            <a:ext cx="4105275" cy="360362"/>
          </a:xfrm>
          <a:prstGeom prst="rect">
            <a:avLst/>
          </a:prstGeom>
          <a:noFill/>
          <a:ln w="28575">
            <a:solidFill>
              <a:schemeClr val="hlink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en-US" altLang="zh-CN"/>
          </a:p>
        </p:txBody>
      </p:sp>
      <p:sp>
        <p:nvSpPr>
          <p:cNvPr id="18" name="Rectangle 3"/>
          <p:cNvSpPr>
            <a:spLocks noChangeArrowheads="1"/>
          </p:cNvSpPr>
          <p:nvPr/>
        </p:nvSpPr>
        <p:spPr bwMode="auto">
          <a:xfrm>
            <a:off x="122238" y="1916113"/>
            <a:ext cx="1728787" cy="4475162"/>
          </a:xfrm>
          <a:prstGeom prst="rect">
            <a:avLst/>
          </a:prstGeom>
          <a:solidFill>
            <a:srgbClr val="000099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var x, y, z;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x = input;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while (x&gt;1) {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y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(y&gt;3)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x-y;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x-4;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(z&gt;0)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z-1;  </a:t>
            </a:r>
            <a:r>
              <a:rPr lang="en-US" altLang="zh-CN" sz="1800" b="1" kern="0">
                <a:latin typeface="+mn-lt"/>
                <a:ea typeface="+mn-ea"/>
              </a:rPr>
              <a:t>}</a:t>
            </a:r>
            <a:endParaRPr lang="en-US" altLang="zh-CN" sz="18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output x;</a:t>
            </a:r>
            <a:endParaRPr lang="en-US" altLang="zh-CN" sz="2000" b="1" kern="0">
              <a:latin typeface="+mn-lt"/>
              <a:ea typeface="+mn-ea"/>
            </a:endParaRP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3024188" y="1270000"/>
            <a:ext cx="18351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Constraints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411163" y="1268760"/>
            <a:ext cx="15303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Program </a:t>
            </a:r>
            <a:endParaRPr lang="en-US" altLang="zh-CN" sz="2600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92"/>
    </mc:Choice>
    <mc:Fallback>
      <p:transition spd="slow" advTm="29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149"/>
          </a:xfrm>
        </p:spPr>
        <p:txBody>
          <a:bodyPr/>
          <a:lstStyle/>
          <a:p>
            <a:r>
              <a:rPr lang="zh-CN" altLang="en-US" dirty="0"/>
              <a:t>规则推导示例</a:t>
            </a:r>
            <a:endParaRPr lang="zh-CN" altLang="en-US" dirty="0"/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063750" y="1916113"/>
            <a:ext cx="4133850" cy="4483100"/>
          </a:xfrm>
          <a:prstGeom prst="rect">
            <a:avLst/>
          </a:prstGeom>
          <a:solidFill>
            <a:schemeClr val="bg1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</a:t>
            </a:r>
            <a:r>
              <a:rPr lang="en-US" altLang="zh-CN" sz="2000" b="1" dirty="0" err="1"/>
              <a:t>x,y,z</a:t>
            </a:r>
            <a:r>
              <a:rPr lang="en-US" altLang="zh-CN" sz="2000" b="1" dirty="0"/>
              <a:t>;] = [x=input] \ {x, y, 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[x&gt;1] \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([y=x/2] ∪ [output x])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([y&gt;3] \ {y})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[x=x-y] ∪ [z=x-4] ∪ {y}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([z=x-4] \ {x}) ∪ {x, 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([z&gt;0] \ {z})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[x=x/2] ∪ [z=z-1]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([z=z-1] \ {x})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([x&gt;1] \ {z})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[exit]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372225" y="1544638"/>
            <a:ext cx="2720975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[entry]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x, y, z;]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{}</a:t>
            </a:r>
            <a:endParaRPr lang="en-US" altLang="zh-CN" sz="16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{}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>
                <a:solidFill>
                  <a:srgbClr val="FF0000"/>
                </a:solidFill>
              </a:rPr>
              <a:t>[x=x/2] = {x, z}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2051050" y="4941888"/>
            <a:ext cx="4105275" cy="360362"/>
          </a:xfrm>
          <a:prstGeom prst="rect">
            <a:avLst/>
          </a:prstGeom>
          <a:noFill/>
          <a:ln w="28575">
            <a:solidFill>
              <a:schemeClr val="hlink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en-US" altLang="zh-CN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122238" y="1916113"/>
            <a:ext cx="1728787" cy="4475162"/>
          </a:xfrm>
          <a:prstGeom prst="rect">
            <a:avLst/>
          </a:prstGeom>
          <a:solidFill>
            <a:srgbClr val="000099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var x, y, z;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x = input;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while (x&gt;1) {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y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(y&gt;3)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x-y;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x-4;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(z&gt;0)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z-1;  </a:t>
            </a:r>
            <a:r>
              <a:rPr lang="en-US" altLang="zh-CN" sz="1800" b="1" kern="0">
                <a:latin typeface="+mn-lt"/>
                <a:ea typeface="+mn-ea"/>
              </a:rPr>
              <a:t>}</a:t>
            </a:r>
            <a:endParaRPr lang="en-US" altLang="zh-CN" sz="18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output x;</a:t>
            </a:r>
            <a:endParaRPr lang="en-US" altLang="zh-CN" sz="2000" b="1" kern="0">
              <a:latin typeface="+mn-lt"/>
              <a:ea typeface="+mn-ea"/>
            </a:endParaRPr>
          </a:p>
        </p:txBody>
      </p:sp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3024188" y="1270000"/>
            <a:ext cx="18351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Constraints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411163" y="1268760"/>
            <a:ext cx="15303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Program </a:t>
            </a:r>
            <a:endParaRPr lang="en-US" altLang="zh-CN" sz="2600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26"/>
    </mc:Choice>
    <mc:Fallback>
      <p:transition spd="slow" advTm="13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149"/>
          </a:xfrm>
        </p:spPr>
        <p:txBody>
          <a:bodyPr/>
          <a:lstStyle/>
          <a:p>
            <a:r>
              <a:rPr lang="zh-CN" altLang="en-US" dirty="0"/>
              <a:t>规则推导示例</a:t>
            </a:r>
            <a:endParaRPr lang="zh-CN" alt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3024188" y="1270000"/>
            <a:ext cx="18351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Constraints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411163" y="1268760"/>
            <a:ext cx="15303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Program </a:t>
            </a:r>
            <a:endParaRPr lang="en-US" altLang="zh-CN" sz="2600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063750" y="1916113"/>
            <a:ext cx="4133850" cy="4483100"/>
          </a:xfrm>
          <a:prstGeom prst="rect">
            <a:avLst/>
          </a:prstGeom>
          <a:solidFill>
            <a:schemeClr val="bg1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</a:t>
            </a:r>
            <a:r>
              <a:rPr lang="en-US" altLang="zh-CN" sz="2000" b="1" dirty="0" err="1"/>
              <a:t>x,y,z</a:t>
            </a:r>
            <a:r>
              <a:rPr lang="en-US" altLang="zh-CN" sz="2000" b="1" dirty="0"/>
              <a:t>;] = [x=input] \ {x, y, 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[x&gt;1] \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([y=x/2] ∪ [output x])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([y&gt;3] \ {y})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[x=x-y] ∪ [z=x-4] ∪ {y}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([z=x-4] \ {x}) ∪ {x, 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([z&gt;0] \ {z})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[x=x/2] ∪ [z=z-1]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([z=z-1] \ {x})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([x&gt;1] \ {z})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[exit]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372225" y="1544638"/>
            <a:ext cx="2720975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[entry]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>
                <a:solidFill>
                  <a:srgbClr val="FF0000"/>
                </a:solidFill>
              </a:rPr>
              <a:t>[var x, y, z;] = {}</a:t>
            </a:r>
            <a:endParaRPr lang="en-US" altLang="zh-CN" sz="2000" b="1">
              <a:solidFill>
                <a:srgbClr val="FF0000"/>
              </a:solidFill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[x=input]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[x&gt;1]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[y=x/2]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[y&gt;3]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[x=x-y]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[z=x-4] = {x}</a:t>
            </a:r>
            <a:endParaRPr lang="en-US" altLang="zh-CN" sz="16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[z&gt;0]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[x=x/2]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[z=z-1] = {z}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[output x]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[exit] = {}</a:t>
            </a:r>
            <a:endParaRPr lang="en-US" altLang="zh-CN" sz="2000" b="1"/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2051050" y="2035175"/>
            <a:ext cx="4105275" cy="360363"/>
          </a:xfrm>
          <a:prstGeom prst="rect">
            <a:avLst/>
          </a:prstGeom>
          <a:noFill/>
          <a:ln w="28575">
            <a:solidFill>
              <a:schemeClr val="hlink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en-US" altLang="zh-CN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122238" y="1916113"/>
            <a:ext cx="1728787" cy="4475162"/>
          </a:xfrm>
          <a:prstGeom prst="rect">
            <a:avLst/>
          </a:prstGeom>
          <a:solidFill>
            <a:srgbClr val="000099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var x, y, z;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x = input;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while (x&gt;1) {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y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(y&gt;3)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x-y;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x-4;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(z&gt;0)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z-1;  </a:t>
            </a:r>
            <a:r>
              <a:rPr lang="en-US" altLang="zh-CN" sz="1800" b="1" kern="0">
                <a:latin typeface="+mn-lt"/>
                <a:ea typeface="+mn-ea"/>
              </a:rPr>
              <a:t>}</a:t>
            </a:r>
            <a:endParaRPr lang="en-US" altLang="zh-CN" sz="18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output x;</a:t>
            </a:r>
            <a:endParaRPr lang="en-US" altLang="zh-CN" sz="2000" b="1" kern="0">
              <a:latin typeface="+mn-lt"/>
              <a:ea typeface="+mn-ea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6588125" y="985739"/>
            <a:ext cx="2151063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</a:rPr>
              <a:t>第一次迭代结果</a:t>
            </a:r>
            <a:endParaRPr lang="en-US" altLang="zh-CN" sz="22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41"/>
    </mc:Choice>
    <mc:Fallback>
      <p:transition spd="slow" advTm="14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149"/>
          </a:xfrm>
        </p:spPr>
        <p:txBody>
          <a:bodyPr/>
          <a:lstStyle/>
          <a:p>
            <a:r>
              <a:rPr lang="zh-CN" altLang="en-US" dirty="0"/>
              <a:t>规则推导示例</a:t>
            </a:r>
            <a:endParaRPr lang="zh-CN" altLang="en-US" dirty="0"/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3024188" y="1270000"/>
            <a:ext cx="18351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Constraints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411163" y="1268760"/>
            <a:ext cx="15303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 dirty="0">
                <a:latin typeface="Times New Roman" panose="02020603050405020304" pitchFamily="18" charset="0"/>
                <a:ea typeface="宋体" panose="02010600030101010101" pitchFamily="2" charset="-122"/>
              </a:rPr>
              <a:t>Program </a:t>
            </a:r>
            <a:endParaRPr lang="en-US" altLang="zh-CN" sz="2600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2063750" y="1916113"/>
            <a:ext cx="4133850" cy="4483100"/>
          </a:xfrm>
          <a:prstGeom prst="rect">
            <a:avLst/>
          </a:prstGeom>
          <a:solidFill>
            <a:schemeClr val="bg1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</a:t>
            </a:r>
            <a:r>
              <a:rPr lang="en-US" altLang="zh-CN" sz="2000" b="1" dirty="0" err="1"/>
              <a:t>x,y,z</a:t>
            </a:r>
            <a:r>
              <a:rPr lang="en-US" altLang="zh-CN" sz="2000" b="1" dirty="0"/>
              <a:t>;] = [x=input] \ {x, y, 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[x&gt;1] \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([y=x/2] ∪ [output x])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([y&gt;3] \ {y})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[x=x-y] ∪ [z=x-4] ∪ {y}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([z=x-4] \ {x}) ∪ {x, 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([z&gt;0] \ {z})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[x=x/2] ∪ [z=z-1]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([z=z-1] \ {x})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([x&gt;1] \ {z})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[exit]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372225" y="1544638"/>
            <a:ext cx="2720975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[entry]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>
                <a:solidFill>
                  <a:srgbClr val="FF0000"/>
                </a:solidFill>
              </a:rPr>
              <a:t>[var x, y, z;] = {}</a:t>
            </a:r>
            <a:endParaRPr lang="en-US" altLang="zh-CN" sz="2000" b="1">
              <a:solidFill>
                <a:srgbClr val="FF0000"/>
              </a:solidFill>
            </a:endParaRPr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[x=input]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[x&gt;1]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[y=x/2]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[y&gt;3]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[x=x-y]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[z=x-4] = {x}</a:t>
            </a:r>
            <a:endParaRPr lang="en-US" altLang="zh-CN" sz="16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[z&gt;0]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[x=x/2]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[z=z-1] = {z}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[output x]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[exit] = {}</a:t>
            </a:r>
            <a:endParaRPr lang="en-US" altLang="zh-CN" sz="2000" b="1"/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2051050" y="2035175"/>
            <a:ext cx="4105275" cy="360363"/>
          </a:xfrm>
          <a:prstGeom prst="rect">
            <a:avLst/>
          </a:prstGeom>
          <a:noFill/>
          <a:ln w="28575">
            <a:solidFill>
              <a:schemeClr val="hlink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en-US" altLang="zh-CN"/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122238" y="1916113"/>
            <a:ext cx="1728787" cy="4475162"/>
          </a:xfrm>
          <a:prstGeom prst="rect">
            <a:avLst/>
          </a:prstGeom>
          <a:solidFill>
            <a:srgbClr val="000099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var x, y, z;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x = input;</a:t>
            </a:r>
            <a:endParaRPr lang="en-US" altLang="zh-CN" sz="20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while (x&gt;1) {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y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(y&gt;3)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x-y;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x-4;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if (z&gt;0)  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    x = x/2;</a:t>
            </a:r>
            <a:endParaRPr lang="en-US" altLang="zh-CN" sz="2000" b="1" kern="0">
              <a:latin typeface="+mn-lt"/>
              <a:ea typeface="+mn-ea"/>
            </a:endParaRPr>
          </a:p>
          <a:p>
            <a:pPr marL="179705" lvl="1">
              <a:spcBef>
                <a:spcPct val="20000"/>
              </a:spcBef>
              <a:buClr>
                <a:schemeClr val="tx1"/>
              </a:buClr>
              <a:buSzPct val="90000"/>
              <a:defRPr/>
            </a:pPr>
            <a:r>
              <a:rPr lang="en-US" altLang="zh-CN" sz="2000" b="1" kern="0">
                <a:latin typeface="+mn-lt"/>
                <a:ea typeface="+mn-ea"/>
              </a:rPr>
              <a:t>z = z-1;  </a:t>
            </a:r>
            <a:r>
              <a:rPr lang="en-US" altLang="zh-CN" sz="1800" b="1" kern="0">
                <a:latin typeface="+mn-lt"/>
                <a:ea typeface="+mn-ea"/>
              </a:rPr>
              <a:t>}</a:t>
            </a:r>
            <a:endParaRPr lang="en-US" altLang="zh-CN" sz="1800" b="1" kern="0">
              <a:latin typeface="+mn-lt"/>
              <a:ea typeface="+mn-ea"/>
            </a:endParaRPr>
          </a:p>
          <a:p>
            <a:pPr>
              <a:spcBef>
                <a:spcPct val="20000"/>
              </a:spcBef>
              <a:buClr>
                <a:srgbClr val="FFFF00"/>
              </a:buClr>
              <a:buSzPct val="80000"/>
              <a:buFont typeface="Wingdings" panose="05000000000000000000" charset="0"/>
              <a:buNone/>
              <a:defRPr/>
            </a:pPr>
            <a:r>
              <a:rPr lang="en-US" altLang="zh-CN" sz="2000" b="1" kern="0">
                <a:latin typeface="+mn-lt"/>
                <a:ea typeface="+mn-ea"/>
              </a:rPr>
              <a:t>output x;</a:t>
            </a:r>
            <a:endParaRPr lang="en-US" altLang="zh-CN" sz="2000" b="1" kern="0">
              <a:latin typeface="+mn-lt"/>
              <a:ea typeface="+mn-ea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6588125" y="985739"/>
            <a:ext cx="2151063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</a:rPr>
              <a:t>第一次迭代结果</a:t>
            </a:r>
            <a:endParaRPr lang="en-US" altLang="zh-CN" sz="22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13"/>
    </mc:Choice>
    <mc:Fallback>
      <p:transition spd="slow" advTm="8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149"/>
          </a:xfrm>
        </p:spPr>
        <p:txBody>
          <a:bodyPr/>
          <a:lstStyle/>
          <a:p>
            <a:r>
              <a:rPr lang="zh-CN" altLang="en-US" dirty="0"/>
              <a:t>规则推导示例</a:t>
            </a:r>
            <a:endParaRPr lang="zh-CN" altLang="en-US" dirty="0"/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6346825" y="1557338"/>
            <a:ext cx="2771775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[entry]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[var x, y, z;]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[x=input]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[x&gt;1]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[y=x/2]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[y&gt;3]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[x=x-y]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[z=x-4]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[z&gt;0]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[x=x/2]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[z=z-1]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[output x]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[exit] = {}</a:t>
            </a:r>
            <a:endParaRPr lang="en-US" altLang="zh-CN" sz="2000" b="1"/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8100" y="1605111"/>
            <a:ext cx="1941513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[entry]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[var x, y, z;]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[x=input]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[x&gt;1]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[y=x/2]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[y&gt;3]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[x=x-y]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[z=x-4] = {x}</a:t>
            </a:r>
            <a:endParaRPr lang="en-US" altLang="zh-CN" sz="16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[z&gt;0]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[x=x/2]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[z=z-1] = {z}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[output x]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[exit] = {}</a:t>
            </a:r>
            <a:endParaRPr lang="en-US" altLang="zh-CN" sz="2000" b="1"/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2051050" y="1916113"/>
            <a:ext cx="4152900" cy="4502150"/>
          </a:xfrm>
          <a:prstGeom prst="rect">
            <a:avLst/>
          </a:prstGeom>
          <a:solidFill>
            <a:schemeClr val="bg1"/>
          </a:solidFill>
          <a:ln w="28575">
            <a:solidFill>
              <a:schemeClr val="hlink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</a:t>
            </a:r>
            <a:r>
              <a:rPr lang="en-US" altLang="zh-CN" sz="2000" b="1" dirty="0" err="1"/>
              <a:t>x,y,z</a:t>
            </a:r>
            <a:r>
              <a:rPr lang="en-US" altLang="zh-CN" sz="2000" b="1" dirty="0"/>
              <a:t>;] = [x=input] \ {x, y, 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[x&gt;1] \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([y=x/2] ∪ [output x])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([y&gt;3] \ {y})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[x=x-y] ∪ [z=x-4] ∪ {y}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([z=x-4] \ {x}) ∪ {x, 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([z&gt;0] \ {z})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[x=x/2] ∪ [z=z-1]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([z=z-1] \ {x})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([x&gt;1] \ {z})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[exit]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024188" y="1270000"/>
            <a:ext cx="18351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Constraints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6588125" y="985739"/>
            <a:ext cx="2172390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</a:rPr>
              <a:t>第二次迭代结果</a:t>
            </a:r>
            <a:endParaRPr lang="en-US" altLang="zh-CN" sz="22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55563" y="1008063"/>
            <a:ext cx="2392362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</a:rPr>
              <a:t>第一次迭代结果</a:t>
            </a:r>
            <a:endParaRPr lang="en-US" altLang="zh-CN" sz="22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84"/>
    </mc:Choice>
    <mc:Fallback>
      <p:transition spd="slow" advTm="9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149"/>
          </a:xfrm>
        </p:spPr>
        <p:txBody>
          <a:bodyPr/>
          <a:lstStyle/>
          <a:p>
            <a:r>
              <a:rPr lang="zh-CN" altLang="en-US" dirty="0"/>
              <a:t>规则推导示例</a:t>
            </a:r>
            <a:endParaRPr lang="zh-CN" altLang="en-US" dirty="0"/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6407150" y="1595438"/>
            <a:ext cx="2700338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[entry]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[var x, y, z;]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[x=input]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[x&gt;1]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[y=x/2]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[y&gt;3]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[x=x-y]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[z=x-4]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[z&gt;0]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[x=x/2]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[z=z-1]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[output x]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[exit] = {}</a:t>
            </a:r>
            <a:endParaRPr lang="en-US" altLang="zh-CN" sz="2000" b="1"/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34925" y="1606550"/>
            <a:ext cx="1944688" cy="4848225"/>
          </a:xfrm>
          <a:prstGeom prst="rect">
            <a:avLst/>
          </a:prstGeom>
          <a:solidFill>
            <a:srgbClr val="0000FF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[entry]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[var x, y, z;]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[x=input] = {}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[x&gt;1]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[y=x/2]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[y&gt;3]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[x=x-y] = {x, y}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[z=x-4] = {x}</a:t>
            </a:r>
            <a:endParaRPr lang="en-US" altLang="zh-CN" sz="16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[z&gt;0]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[x=x/2]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[z=z-1] = {x, z}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[output x] = {x}</a:t>
            </a:r>
            <a:endParaRPr lang="en-US" altLang="zh-CN" sz="2000" b="1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/>
              <a:t>[exit] = {}</a:t>
            </a:r>
            <a:endParaRPr lang="en-US" altLang="zh-CN" sz="2000" b="1"/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5563" y="1008063"/>
            <a:ext cx="2392362" cy="427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</a:rPr>
              <a:t>第二次迭代结果</a:t>
            </a:r>
            <a:endParaRPr lang="en-US" altLang="zh-CN" sz="22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7" name="Text Box 5"/>
          <p:cNvSpPr txBox="1">
            <a:spLocks noChangeArrowheads="1"/>
          </p:cNvSpPr>
          <p:nvPr/>
        </p:nvSpPr>
        <p:spPr bwMode="auto">
          <a:xfrm>
            <a:off x="2087563" y="1952625"/>
            <a:ext cx="4152900" cy="4502150"/>
          </a:xfrm>
          <a:prstGeom prst="rect">
            <a:avLst/>
          </a:prstGeom>
          <a:solidFill>
            <a:schemeClr val="bg1"/>
          </a:solidFill>
          <a:ln w="28575">
            <a:solidFill>
              <a:schemeClr val="hlink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[var </a:t>
            </a:r>
            <a:r>
              <a:rPr lang="en-US" altLang="zh-CN" sz="2000" b="1" dirty="0" err="1"/>
              <a:t>x,y,z</a:t>
            </a:r>
            <a:r>
              <a:rPr lang="en-US" altLang="zh-CN" sz="2000" b="1" dirty="0"/>
              <a:t>;] = [x=input] \ {x, y, 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[x=input] = [x&gt;1] \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[x&gt;1] = ([y=x/2] ∪ [output x])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[y=x/2] = ([y&gt;3] \ {y})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[y&gt;3] = [x=x-y] ∪ [z=x-4] ∪ {y}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[x=x-y] = ([z=x-4] \ {x}) ∪ {x, y}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[z=x-4] = ([z&gt;0] \ {z})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[z&gt;0] = [x=x/2] ∪ [z=z-1]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[x=x/2] = ([z=z-1] \ {x})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[z=z-1] = ([x&gt;1] \ {z}) ∪ {z}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[output x] = [exit] ∪ {x}</a:t>
            </a:r>
            <a:endParaRPr lang="en-US" altLang="zh-CN" sz="2000" b="1" dirty="0"/>
          </a:p>
          <a:p>
            <a:pPr eaLnBrk="1" hangingPunct="1">
              <a:lnSpc>
                <a:spcPct val="120000"/>
              </a:lnSpc>
              <a:defRPr/>
            </a:pPr>
            <a:r>
              <a:rPr lang="en-US" altLang="zh-CN" sz="2000" b="1" dirty="0"/>
              <a:t>[exit] = {}</a:t>
            </a:r>
            <a:endParaRPr lang="en-US" altLang="zh-CN" sz="2000" b="1" dirty="0"/>
          </a:p>
        </p:txBody>
      </p:sp>
      <p:sp>
        <p:nvSpPr>
          <p:cNvPr id="18" name="Text Box 8"/>
          <p:cNvSpPr txBox="1">
            <a:spLocks noChangeArrowheads="1"/>
          </p:cNvSpPr>
          <p:nvPr/>
        </p:nvSpPr>
        <p:spPr bwMode="auto">
          <a:xfrm>
            <a:off x="6407150" y="914400"/>
            <a:ext cx="2700338" cy="4270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2200" b="1" dirty="0">
                <a:latin typeface="仿宋" panose="02010609060101010101" pitchFamily="49" charset="-122"/>
                <a:ea typeface="仿宋" panose="02010609060101010101" pitchFamily="49" charset="-122"/>
              </a:rPr>
              <a:t>第三次迭代结果</a:t>
            </a:r>
            <a:endParaRPr lang="en-US" altLang="zh-CN" sz="2200" b="1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9" name="AutoShape 9"/>
          <p:cNvSpPr>
            <a:spLocks noChangeArrowheads="1"/>
          </p:cNvSpPr>
          <p:nvPr/>
        </p:nvSpPr>
        <p:spPr bwMode="auto">
          <a:xfrm>
            <a:off x="5922962" y="1052513"/>
            <a:ext cx="1908175" cy="866775"/>
          </a:xfrm>
          <a:prstGeom prst="irregularSeal1">
            <a:avLst/>
          </a:prstGeom>
          <a:solidFill>
            <a:srgbClr val="FFFF00"/>
          </a:solidFill>
          <a:ln w="9525">
            <a:solidFill>
              <a:srgbClr val="FFFF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2000" b="1" dirty="0">
                <a:solidFill>
                  <a:srgbClr val="FF0000"/>
                </a:solidFill>
                <a:ea typeface="楷体" panose="02010609060101010101" pitchFamily="49" charset="-122"/>
              </a:rPr>
              <a:t>达到不动点</a:t>
            </a:r>
            <a:endParaRPr lang="en-US" altLang="zh-CN" sz="2000" b="1" dirty="0">
              <a:solidFill>
                <a:srgbClr val="FF0000"/>
              </a:solidFill>
              <a:ea typeface="楷体" panose="02010609060101010101" pitchFamily="49" charset="-122"/>
            </a:endParaRPr>
          </a:p>
        </p:txBody>
      </p:sp>
      <p:sp>
        <p:nvSpPr>
          <p:cNvPr id="22" name="Rectangle 10"/>
          <p:cNvSpPr>
            <a:spLocks noChangeArrowheads="1"/>
          </p:cNvSpPr>
          <p:nvPr/>
        </p:nvSpPr>
        <p:spPr bwMode="auto">
          <a:xfrm>
            <a:off x="6156325" y="6453188"/>
            <a:ext cx="2998788" cy="396875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000" b="1">
                <a:solidFill>
                  <a:schemeClr val="bg2"/>
                </a:solidFill>
                <a:ea typeface="楷体" panose="02010609060101010101" pitchFamily="49" charset="-122"/>
              </a:rPr>
              <a:t>y </a:t>
            </a:r>
            <a:r>
              <a:rPr lang="zh-CN" altLang="en-US" sz="2000" b="1">
                <a:solidFill>
                  <a:schemeClr val="bg2"/>
                </a:solidFill>
                <a:ea typeface="楷体" panose="02010609060101010101" pitchFamily="49" charset="-122"/>
              </a:rPr>
              <a:t>和</a:t>
            </a:r>
            <a:r>
              <a:rPr lang="en-US" altLang="zh-CN" sz="2000" b="1">
                <a:solidFill>
                  <a:schemeClr val="bg2"/>
                </a:solidFill>
                <a:ea typeface="楷体" panose="02010609060101010101" pitchFamily="49" charset="-122"/>
              </a:rPr>
              <a:t> z </a:t>
            </a:r>
            <a:r>
              <a:rPr lang="zh-CN" altLang="en-US" sz="2000" b="1">
                <a:solidFill>
                  <a:schemeClr val="bg2"/>
                </a:solidFill>
                <a:ea typeface="楷体" panose="02010609060101010101" pitchFamily="49" charset="-122"/>
              </a:rPr>
              <a:t>从来没有同时活跃</a:t>
            </a:r>
            <a:r>
              <a:rPr lang="en-US" altLang="zh-CN" sz="2000" b="1">
                <a:solidFill>
                  <a:schemeClr val="bg2"/>
                </a:solidFill>
                <a:ea typeface="楷体" panose="02010609060101010101" pitchFamily="49" charset="-122"/>
              </a:rPr>
              <a:t>!</a:t>
            </a:r>
            <a:endParaRPr lang="en-US" altLang="zh-CN" sz="2000" b="1">
              <a:solidFill>
                <a:schemeClr val="bg2"/>
              </a:solidFill>
              <a:ea typeface="楷体" panose="02010609060101010101" pitchFamily="49" charset="-122"/>
            </a:endParaRPr>
          </a:p>
        </p:txBody>
      </p:sp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3024188" y="1270000"/>
            <a:ext cx="183515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600" b="1">
                <a:latin typeface="Times New Roman" panose="02020603050405020304" pitchFamily="18" charset="0"/>
                <a:ea typeface="宋体" panose="02010600030101010101" pitchFamily="2" charset="-122"/>
              </a:rPr>
              <a:t>Constraints</a:t>
            </a:r>
            <a:endParaRPr lang="en-US" altLang="zh-CN" sz="2600" b="1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14"/>
    </mc:Choice>
    <mc:Fallback>
      <p:transition spd="slow" advTm="17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方法</a:t>
            </a:r>
            <a:r>
              <a:rPr lang="en-US" altLang="zh-CN" dirty="0"/>
              <a:t>2</a:t>
            </a:r>
            <a:r>
              <a:rPr lang="zh-CN" altLang="en-US" dirty="0"/>
              <a:t>：流图分析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8312" y="1700808"/>
            <a:ext cx="7707376" cy="4745867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726"/>
    </mc:Choice>
    <mc:Fallback>
      <p:transition spd="slow" advTm="58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1560" y="1093993"/>
            <a:ext cx="7707376" cy="523920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方法</a:t>
            </a:r>
            <a:r>
              <a:rPr lang="en-US" altLang="zh-CN" dirty="0"/>
              <a:t>2</a:t>
            </a:r>
            <a:r>
              <a:rPr lang="zh-CN" altLang="en-US" dirty="0"/>
              <a:t>：流图分析</a:t>
            </a:r>
            <a:endParaRPr lang="zh-CN" altLang="en-US" dirty="0"/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23"/>
    </mc:Choice>
    <mc:Fallback>
      <p:transition spd="slow" advTm="14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方法</a:t>
            </a:r>
            <a:r>
              <a:rPr lang="en-US" altLang="zh-CN" dirty="0"/>
              <a:t>2</a:t>
            </a:r>
            <a:r>
              <a:rPr lang="zh-CN" altLang="en-US" dirty="0"/>
              <a:t>：流图分析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3688" y="1541352"/>
            <a:ext cx="5928320" cy="479594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09"/>
    </mc:Choice>
    <mc:Fallback>
      <p:transition spd="slow" advTm="15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Outline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latin typeface="+mn-lt"/>
              </a:rPr>
              <a:t>Kanga</a:t>
            </a:r>
            <a:r>
              <a:rPr lang="zh-CN" altLang="en-US" b="1" dirty="0">
                <a:latin typeface="+mn-lt"/>
              </a:rPr>
              <a:t>与</a:t>
            </a:r>
            <a:r>
              <a:rPr lang="en-US" altLang="zh-CN" b="1" dirty="0" err="1">
                <a:latin typeface="+mn-lt"/>
              </a:rPr>
              <a:t>Spiglet</a:t>
            </a:r>
            <a:r>
              <a:rPr lang="zh-CN" altLang="en-US" b="1" dirty="0">
                <a:latin typeface="+mn-lt"/>
              </a:rPr>
              <a:t>的比较</a:t>
            </a:r>
            <a:endParaRPr lang="en-US" altLang="zh-CN" b="1" dirty="0">
              <a:latin typeface="+mn-lt"/>
            </a:endParaRPr>
          </a:p>
          <a:p>
            <a:r>
              <a:rPr lang="zh-CN" altLang="en-US" b="1" dirty="0"/>
              <a:t>活性分析</a:t>
            </a:r>
            <a:endParaRPr lang="en-US" altLang="zh-CN" b="1" dirty="0"/>
          </a:p>
          <a:p>
            <a:r>
              <a:rPr lang="zh-CN" altLang="en-US" b="1" dirty="0"/>
              <a:t>寄存器分配</a:t>
            </a:r>
            <a:endParaRPr lang="zh-CN" altLang="en-US" b="1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89"/>
    </mc:Choice>
    <mc:Fallback>
      <p:transition spd="slow" advTm="20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Kanga</a:t>
            </a:r>
            <a:r>
              <a:rPr lang="zh-CN" altLang="en-US" dirty="0">
                <a:latin typeface="+mj-lt"/>
              </a:rPr>
              <a:t>与</a:t>
            </a:r>
            <a:r>
              <a:rPr lang="en-US" altLang="zh-CN" dirty="0" err="1">
                <a:latin typeface="+mj-lt"/>
              </a:rPr>
              <a:t>Spiglet</a:t>
            </a:r>
            <a:r>
              <a:rPr lang="zh-CN" altLang="en-US" dirty="0">
                <a:latin typeface="+mj-lt"/>
              </a:rPr>
              <a:t>的比较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有限的寄存器（</a:t>
            </a:r>
            <a:r>
              <a:rPr lang="en-US" altLang="zh-CN" b="1" dirty="0"/>
              <a:t>24</a:t>
            </a:r>
            <a:r>
              <a:rPr lang="zh-CN" altLang="en-US" b="1" dirty="0"/>
              <a:t>个）</a:t>
            </a:r>
            <a:endParaRPr lang="en-US" altLang="zh-CN" b="1" dirty="0"/>
          </a:p>
          <a:p>
            <a:pPr lvl="1" eaLnBrk="1" hangingPunct="1">
              <a:lnSpc>
                <a:spcPct val="110000"/>
              </a:lnSpc>
              <a:buSzPct val="80000"/>
              <a:buFont typeface="Wingdings" panose="05000000000000000000" pitchFamily="2" charset="2"/>
              <a:buChar char="l"/>
              <a:defRPr/>
            </a:pPr>
            <a:r>
              <a:rPr lang="en-US" altLang="zh-CN" sz="2400" b="1" dirty="0">
                <a:latin typeface="+mn-lt"/>
              </a:rPr>
              <a:t>a0-a3</a:t>
            </a:r>
            <a:r>
              <a:rPr lang="zh-CN" altLang="en-US" sz="2400" b="1" dirty="0">
                <a:latin typeface="+mn-lt"/>
              </a:rPr>
              <a:t>：存放向子函数传递的参数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lnSpc>
                <a:spcPct val="110000"/>
              </a:lnSpc>
              <a:buSzPct val="80000"/>
              <a:buFont typeface="Wingdings" panose="05000000000000000000" pitchFamily="2" charset="2"/>
              <a:buChar char="l"/>
              <a:defRPr/>
            </a:pPr>
            <a:r>
              <a:rPr lang="en-US" altLang="zh-CN" sz="2400" b="1" dirty="0">
                <a:latin typeface="+mn-lt"/>
              </a:rPr>
              <a:t>v0-v1</a:t>
            </a:r>
            <a:r>
              <a:rPr lang="zh-CN" altLang="en-US" sz="2400" b="1" dirty="0">
                <a:latin typeface="+mn-lt"/>
              </a:rPr>
              <a:t>：存放子函数返回结果</a:t>
            </a:r>
            <a:endParaRPr lang="en-US" altLang="zh-CN" sz="2400" b="1" dirty="0">
              <a:latin typeface="+mn-lt"/>
            </a:endParaRPr>
          </a:p>
          <a:p>
            <a:pPr marL="471170" lvl="1" indent="0" eaLnBrk="1" hangingPunct="1">
              <a:lnSpc>
                <a:spcPct val="110000"/>
              </a:lnSpc>
              <a:buNone/>
              <a:defRPr/>
            </a:pPr>
            <a:r>
              <a:rPr lang="en-US" altLang="zh-CN" sz="2400" b="1" dirty="0">
                <a:latin typeface="+mn-lt"/>
              </a:rPr>
              <a:t>	v0</a:t>
            </a:r>
            <a:r>
              <a:rPr lang="zh-CN" altLang="en-US" sz="2400" b="1" dirty="0">
                <a:latin typeface="+mn-lt"/>
              </a:rPr>
              <a:t>、</a:t>
            </a:r>
            <a:r>
              <a:rPr lang="en-US" altLang="zh-CN" sz="2400" b="1" dirty="0">
                <a:latin typeface="+mn-lt"/>
              </a:rPr>
              <a:t>v1</a:t>
            </a:r>
            <a:r>
              <a:rPr lang="zh-CN" altLang="en-US" sz="2400" b="1" dirty="0">
                <a:latin typeface="+mn-lt"/>
              </a:rPr>
              <a:t>还可用于表达式求值，从栈中加载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lnSpc>
                <a:spcPct val="110000"/>
              </a:lnSpc>
              <a:buSzPct val="80000"/>
              <a:buFont typeface="Wingdings" panose="05000000000000000000" pitchFamily="2" charset="2"/>
              <a:buChar char="l"/>
              <a:defRPr/>
            </a:pPr>
            <a:r>
              <a:rPr lang="en-US" altLang="zh-CN" sz="2400" b="1" dirty="0">
                <a:latin typeface="+mn-lt"/>
              </a:rPr>
              <a:t>s0 - s7</a:t>
            </a:r>
            <a:r>
              <a:rPr lang="zh-CN" altLang="en-US" sz="2400" b="1" dirty="0">
                <a:latin typeface="+mn-lt"/>
              </a:rPr>
              <a:t>：存放局部变量</a:t>
            </a:r>
            <a:endParaRPr lang="en-US" altLang="zh-CN" sz="2400" b="1" dirty="0">
              <a:latin typeface="+mn-lt"/>
            </a:endParaRPr>
          </a:p>
          <a:p>
            <a:pPr marL="471170" lvl="1" indent="0" eaLnBrk="1" hangingPunct="1">
              <a:lnSpc>
                <a:spcPct val="110000"/>
              </a:lnSpc>
              <a:buNone/>
              <a:defRPr/>
            </a:pPr>
            <a:r>
              <a:rPr lang="en-US" altLang="zh-CN" sz="2400" b="1" dirty="0">
                <a:latin typeface="+mn-lt"/>
              </a:rPr>
              <a:t>	</a:t>
            </a:r>
            <a:r>
              <a:rPr lang="zh-CN" altLang="en-US" sz="2400" b="1" dirty="0">
                <a:latin typeface="+mn-lt"/>
              </a:rPr>
              <a:t>在发生函数调用时一般要保存它们的内容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lnSpc>
                <a:spcPct val="110000"/>
              </a:lnSpc>
              <a:buSzPct val="80000"/>
              <a:buFont typeface="Wingdings" panose="05000000000000000000" pitchFamily="2" charset="2"/>
              <a:buChar char="l"/>
              <a:defRPr/>
            </a:pPr>
            <a:r>
              <a:rPr lang="en-US" altLang="zh-CN" sz="2400" b="1" dirty="0">
                <a:latin typeface="+mn-lt"/>
              </a:rPr>
              <a:t>t0 – t9</a:t>
            </a:r>
            <a:r>
              <a:rPr lang="zh-CN" altLang="en-US" sz="2400" b="1" dirty="0">
                <a:latin typeface="+mn-lt"/>
              </a:rPr>
              <a:t>：存放临时运算结果</a:t>
            </a:r>
            <a:endParaRPr lang="en-US" altLang="zh-CN" sz="2400" b="1" dirty="0">
              <a:latin typeface="+mn-lt"/>
            </a:endParaRPr>
          </a:p>
          <a:p>
            <a:pPr marL="471170" lvl="1" indent="0" eaLnBrk="1" hangingPunct="1">
              <a:lnSpc>
                <a:spcPct val="110000"/>
              </a:lnSpc>
              <a:buNone/>
              <a:defRPr/>
            </a:pPr>
            <a:r>
              <a:rPr lang="en-US" altLang="zh-CN" sz="2400" b="1" dirty="0">
                <a:latin typeface="+mn-lt"/>
              </a:rPr>
              <a:t>	</a:t>
            </a:r>
            <a:r>
              <a:rPr lang="zh-CN" altLang="en-US" sz="2400" b="1" dirty="0">
                <a:latin typeface="+mn-lt"/>
              </a:rPr>
              <a:t>在发生函数调用时不必保存它们的内容</a:t>
            </a:r>
            <a:endParaRPr lang="en-US" altLang="zh-CN" sz="2400" b="1" dirty="0">
              <a:latin typeface="+mn-lt"/>
            </a:endParaRPr>
          </a:p>
          <a:p>
            <a:endParaRPr lang="zh-CN" altLang="en-US" dirty="0"/>
          </a:p>
        </p:txBody>
      </p:sp>
      <p:pic>
        <p:nvPicPr>
          <p:cNvPr id="4" name="音频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128"/>
    </mc:Choice>
    <mc:Fallback>
      <p:transition spd="slow" advTm="68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Kanga</a:t>
            </a:r>
            <a:r>
              <a:rPr lang="zh-CN" altLang="en-US" dirty="0">
                <a:latin typeface="+mj-lt"/>
              </a:rPr>
              <a:t>与</a:t>
            </a:r>
            <a:r>
              <a:rPr lang="en-US" altLang="zh-CN" dirty="0" err="1">
                <a:latin typeface="+mj-lt"/>
              </a:rPr>
              <a:t>Spiglet</a:t>
            </a:r>
            <a:r>
              <a:rPr lang="zh-CN" altLang="en-US" dirty="0">
                <a:latin typeface="+mj-lt"/>
              </a:rPr>
              <a:t>的比较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zh-CN" altLang="en-US" sz="2800" b="1" dirty="0">
                <a:latin typeface="+mn-lt"/>
              </a:rPr>
              <a:t>开始使用运行栈。有专门的指令用于从栈中加载（</a:t>
            </a:r>
            <a:r>
              <a:rPr lang="en-US" altLang="zh-CN" sz="2800" b="1" dirty="0">
                <a:latin typeface="+mn-lt"/>
              </a:rPr>
              <a:t>ALOAD</a:t>
            </a:r>
            <a:r>
              <a:rPr lang="zh-CN" altLang="en-US" sz="2800" b="1" dirty="0">
                <a:latin typeface="+mn-lt"/>
              </a:rPr>
              <a:t>）、向栈中存储（</a:t>
            </a:r>
            <a:r>
              <a:rPr lang="en-US" altLang="zh-CN" sz="2800" b="1" dirty="0">
                <a:latin typeface="+mn-lt"/>
              </a:rPr>
              <a:t>ASTORE</a:t>
            </a:r>
            <a:r>
              <a:rPr lang="zh-CN" altLang="en-US" sz="2800" b="1" dirty="0">
                <a:latin typeface="+mn-lt"/>
              </a:rPr>
              <a:t>）值</a:t>
            </a:r>
            <a:endParaRPr lang="en-US" altLang="zh-CN" sz="2800" b="1" dirty="0">
              <a:latin typeface="+mn-lt"/>
            </a:endParaRPr>
          </a:p>
          <a:p>
            <a:pPr lvl="1"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/>
            </a:pPr>
            <a:r>
              <a:rPr lang="en-US" altLang="zh-CN" sz="2400" b="1" dirty="0">
                <a:latin typeface="+mn-lt"/>
              </a:rPr>
              <a:t>	SPILLEDARG </a:t>
            </a:r>
            <a:r>
              <a:rPr lang="en-US" altLang="zh-CN" sz="2400" b="1" dirty="0" err="1">
                <a:latin typeface="+mn-lt"/>
              </a:rPr>
              <a:t>i</a:t>
            </a:r>
            <a:r>
              <a:rPr lang="en-US" altLang="zh-CN" sz="2400" b="1" dirty="0">
                <a:latin typeface="+mn-lt"/>
              </a:rPr>
              <a:t>  </a:t>
            </a:r>
            <a:r>
              <a:rPr lang="zh-CN" altLang="en-US" sz="2400" b="1" dirty="0">
                <a:latin typeface="+mn-lt"/>
              </a:rPr>
              <a:t>指示栈中的第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en-US" altLang="zh-CN" sz="2400" b="1" dirty="0" err="1">
                <a:latin typeface="+mn-lt"/>
              </a:rPr>
              <a:t>i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zh-CN" altLang="en-US" sz="2400" b="1" dirty="0">
                <a:latin typeface="+mn-lt"/>
              </a:rPr>
              <a:t>个值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/>
            </a:pPr>
            <a:r>
              <a:rPr lang="en-US" altLang="zh-CN" sz="2400" b="1" dirty="0">
                <a:latin typeface="+mn-lt"/>
              </a:rPr>
              <a:t>	</a:t>
            </a:r>
            <a:r>
              <a:rPr lang="zh-CN" altLang="en-US" sz="2400" b="1" dirty="0">
                <a:latin typeface="+mn-lt"/>
              </a:rPr>
              <a:t>第一个值在</a:t>
            </a:r>
            <a:r>
              <a:rPr lang="en-US" altLang="zh-CN" sz="2400" b="1" dirty="0">
                <a:latin typeface="+mn-lt"/>
              </a:rPr>
              <a:t> SPILLEDARG 0 </a:t>
            </a:r>
            <a:r>
              <a:rPr lang="zh-CN" altLang="en-US" sz="2400" b="1" dirty="0">
                <a:latin typeface="+mn-lt"/>
              </a:rPr>
              <a:t>中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SzPct val="80000"/>
              <a:buFont typeface="Wingdings" panose="05000000000000000000" pitchFamily="2" charset="2"/>
              <a:buNone/>
              <a:defRPr/>
            </a:pPr>
            <a:r>
              <a:rPr lang="zh-CN" altLang="en-US" sz="2400" b="1" dirty="0">
                <a:latin typeface="+mn-lt"/>
              </a:rPr>
              <a:t>例如：</a:t>
            </a:r>
            <a:r>
              <a:rPr lang="en-US" altLang="zh-CN" sz="2400" b="1" dirty="0">
                <a:latin typeface="+mn-lt"/>
              </a:rPr>
              <a:t>ALOAD s3 (SPILLEDARG 1) </a:t>
            </a:r>
            <a:endParaRPr lang="en-US" altLang="zh-CN" sz="2400" b="1" dirty="0">
              <a:latin typeface="+mn-lt"/>
            </a:endParaRP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None/>
              <a:defRPr/>
            </a:pPr>
            <a:r>
              <a:rPr lang="zh-CN" altLang="en-US" sz="2400" b="1" dirty="0">
                <a:latin typeface="+mn-lt"/>
              </a:rPr>
              <a:t>                    将栈中的第二个值取出放到寄存器</a:t>
            </a:r>
            <a:r>
              <a:rPr lang="en-US" altLang="zh-CN" sz="2400" b="1" dirty="0">
                <a:latin typeface="+mn-lt"/>
              </a:rPr>
              <a:t> s3 </a:t>
            </a:r>
            <a:r>
              <a:rPr lang="zh-CN" altLang="en-US" sz="2400" b="1" dirty="0">
                <a:latin typeface="+mn-lt"/>
              </a:rPr>
              <a:t>中</a:t>
            </a:r>
            <a:r>
              <a:rPr lang="en-US" altLang="zh-CN" sz="2400" b="1" dirty="0">
                <a:latin typeface="+mn-lt"/>
              </a:rPr>
              <a:t> </a:t>
            </a:r>
            <a:endParaRPr lang="en-US" altLang="zh-CN" sz="2400" b="1" dirty="0">
              <a:latin typeface="+mn-lt"/>
            </a:endParaRPr>
          </a:p>
          <a:p>
            <a:endParaRPr lang="zh-CN" altLang="en-US" dirty="0"/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45"/>
    </mc:Choice>
    <mc:Fallback>
      <p:transition spd="slow" advTm="399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j-lt"/>
              </a:rPr>
              <a:t>Kanga</a:t>
            </a:r>
            <a:r>
              <a:rPr lang="zh-CN" altLang="en-US" dirty="0">
                <a:latin typeface="+mj-lt"/>
              </a:rPr>
              <a:t>与</a:t>
            </a:r>
            <a:r>
              <a:rPr lang="en-US" altLang="zh-CN" dirty="0" err="1">
                <a:latin typeface="+mj-lt"/>
              </a:rPr>
              <a:t>Spiglet</a:t>
            </a:r>
            <a:r>
              <a:rPr lang="zh-CN" altLang="en-US" dirty="0">
                <a:latin typeface="+mj-lt"/>
              </a:rPr>
              <a:t>的比较</a:t>
            </a:r>
            <a:endParaRPr lang="zh-CN" altLang="en-US" dirty="0">
              <a:latin typeface="+mj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4525963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zh-CN" b="1" dirty="0">
                <a:latin typeface="+mn-lt"/>
              </a:rPr>
              <a:t>Call</a:t>
            </a:r>
            <a:r>
              <a:rPr lang="zh-CN" altLang="en-US" b="1" dirty="0">
                <a:latin typeface="+mn-lt"/>
              </a:rPr>
              <a:t>指令</a:t>
            </a:r>
            <a:endParaRPr lang="en-US" altLang="zh-CN" b="1" dirty="0">
              <a:latin typeface="+mn-lt"/>
            </a:endParaRPr>
          </a:p>
          <a:p>
            <a:pPr lvl="1" eaLnBrk="1" hangingPunct="1"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lt"/>
              </a:rPr>
              <a:t>没有显式调用参数，</a:t>
            </a:r>
            <a:r>
              <a:rPr lang="en-US" altLang="zh-CN" sz="2000" b="1" dirty="0">
                <a:latin typeface="+mn-lt"/>
              </a:rPr>
              <a:t>a0-a3</a:t>
            </a:r>
            <a:r>
              <a:rPr lang="zh-CN" altLang="en-US" sz="2000" b="1" dirty="0">
                <a:latin typeface="+mn-lt"/>
              </a:rPr>
              <a:t>存放向子函数传递的参数</a:t>
            </a:r>
            <a:endParaRPr lang="en-US" altLang="zh-CN" sz="2000" b="1" dirty="0">
              <a:latin typeface="+mn-lt"/>
            </a:endParaRPr>
          </a:p>
          <a:p>
            <a:pPr lvl="1" eaLnBrk="1" hangingPunct="1"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lt"/>
              </a:rPr>
              <a:t>参数多于</a:t>
            </a:r>
            <a:r>
              <a:rPr lang="en-US" altLang="zh-CN" sz="2000" b="1" dirty="0">
                <a:latin typeface="+mn-lt"/>
              </a:rPr>
              <a:t>4</a:t>
            </a:r>
            <a:r>
              <a:rPr lang="zh-CN" altLang="en-US" sz="2000" b="1" dirty="0">
                <a:latin typeface="+mn-lt"/>
              </a:rPr>
              <a:t>个时，使用</a:t>
            </a:r>
            <a:r>
              <a:rPr lang="en-US" altLang="zh-CN" sz="2000" b="1" dirty="0">
                <a:latin typeface="+mn-lt"/>
              </a:rPr>
              <a:t> PASSARG </a:t>
            </a:r>
            <a:r>
              <a:rPr lang="zh-CN" altLang="en-US" sz="2000" b="1" dirty="0">
                <a:latin typeface="+mn-lt"/>
              </a:rPr>
              <a:t>指令将其它参数存到栈中</a:t>
            </a:r>
            <a:endParaRPr lang="en-US" altLang="zh-CN" sz="2000" b="1" dirty="0">
              <a:latin typeface="+mn-lt"/>
            </a:endParaRPr>
          </a:p>
          <a:p>
            <a:pPr lvl="2" eaLnBrk="1" hangingPunct="1">
              <a:buFont typeface="Wingdings" panose="05000000000000000000" pitchFamily="2" charset="2"/>
              <a:buChar char="l"/>
              <a:defRPr/>
            </a:pPr>
            <a:r>
              <a:rPr lang="zh-CN" altLang="en-US" sz="1600" b="1" dirty="0">
                <a:latin typeface="+mn-lt"/>
              </a:rPr>
              <a:t>注意：</a:t>
            </a:r>
            <a:r>
              <a:rPr lang="en-US" altLang="zh-CN" sz="1600" b="1" dirty="0">
                <a:latin typeface="+mn-lt"/>
              </a:rPr>
              <a:t>PASSARG</a:t>
            </a:r>
            <a:r>
              <a:rPr lang="zh-CN" altLang="en-US" sz="1600" b="1" dirty="0">
                <a:latin typeface="+mn-lt"/>
              </a:rPr>
              <a:t>是从</a:t>
            </a:r>
            <a:r>
              <a:rPr lang="en-US" altLang="zh-CN" sz="1600" b="1" dirty="0">
                <a:latin typeface="+mn-lt"/>
              </a:rPr>
              <a:t> 1 </a:t>
            </a:r>
            <a:r>
              <a:rPr lang="zh-CN" altLang="en-US" sz="1600" b="1" dirty="0">
                <a:latin typeface="+mn-lt"/>
              </a:rPr>
              <a:t>开始，</a:t>
            </a:r>
            <a:r>
              <a:rPr lang="en-US" altLang="zh-CN" sz="1600" b="1" dirty="0">
                <a:latin typeface="+mn-lt"/>
              </a:rPr>
              <a:t>PASSARG </a:t>
            </a:r>
            <a:r>
              <a:rPr lang="en-US" altLang="zh-CN" sz="1600" b="1" dirty="0" err="1">
                <a:latin typeface="+mn-lt"/>
              </a:rPr>
              <a:t>i</a:t>
            </a:r>
            <a:r>
              <a:rPr lang="en-US" altLang="zh-CN" sz="1600" b="1" dirty="0">
                <a:latin typeface="+mn-lt"/>
              </a:rPr>
              <a:t> </a:t>
            </a:r>
            <a:r>
              <a:rPr lang="zh-CN" altLang="en-US" sz="1600" b="1" dirty="0">
                <a:latin typeface="+mn-lt"/>
              </a:rPr>
              <a:t>需要用</a:t>
            </a:r>
            <a:r>
              <a:rPr lang="en-US" altLang="zh-CN" sz="1600" b="1" dirty="0">
                <a:latin typeface="+mn-lt"/>
              </a:rPr>
              <a:t>SPILLEDARG i-1 </a:t>
            </a:r>
            <a:r>
              <a:rPr lang="zh-CN" altLang="en-US" sz="1600" b="1" dirty="0">
                <a:latin typeface="+mn-lt"/>
              </a:rPr>
              <a:t>访问</a:t>
            </a:r>
            <a:endParaRPr lang="en-US" altLang="zh-CN" sz="1600" b="1" dirty="0">
              <a:latin typeface="+mn-lt"/>
            </a:endParaRPr>
          </a:p>
          <a:p>
            <a:pPr lvl="1" eaLnBrk="1" hangingPunct="1"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lt"/>
              </a:rPr>
              <a:t>没有显式“</a:t>
            </a:r>
            <a:r>
              <a:rPr lang="en-US" altLang="zh-CN" sz="2000" b="1" dirty="0">
                <a:latin typeface="+mn-lt"/>
              </a:rPr>
              <a:t>RETURN</a:t>
            </a:r>
            <a:r>
              <a:rPr lang="zh-CN" altLang="en-US" sz="2000" b="1" dirty="0">
                <a:latin typeface="+mn-lt"/>
              </a:rPr>
              <a:t>”，结果存储在</a:t>
            </a:r>
            <a:r>
              <a:rPr lang="en-US" altLang="zh-CN" sz="2000" b="1" dirty="0">
                <a:latin typeface="+mn-lt"/>
              </a:rPr>
              <a:t>v0</a:t>
            </a:r>
            <a:r>
              <a:rPr lang="zh-CN" altLang="en-US" sz="2000" b="1" dirty="0">
                <a:latin typeface="+mn-lt"/>
              </a:rPr>
              <a:t>中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spcAft>
                <a:spcPts val="60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2000" b="1" dirty="0">
                <a:latin typeface="+mn-lt"/>
              </a:rPr>
              <a:t>例如，</a:t>
            </a:r>
            <a:r>
              <a:rPr lang="zh-CN" altLang="en-US" sz="2000" b="1" dirty="0"/>
              <a:t>过程</a:t>
            </a:r>
            <a:r>
              <a:rPr lang="en-US" altLang="zh-CN" sz="2000" b="1" dirty="0"/>
              <a:t>P</a:t>
            </a:r>
            <a:r>
              <a:rPr lang="zh-CN" altLang="en-US" sz="2000" b="1" dirty="0"/>
              <a:t>有</a:t>
            </a:r>
            <a:r>
              <a:rPr lang="en-US" altLang="zh-CN" sz="2000" b="1" dirty="0"/>
              <a:t>5</a:t>
            </a:r>
            <a:r>
              <a:rPr lang="zh-CN" altLang="en-US" sz="2000" b="1" dirty="0"/>
              <a:t>个参数</a:t>
            </a:r>
            <a:r>
              <a:rPr lang="zh-CN" altLang="en-US" sz="2000" b="1" dirty="0">
                <a:latin typeface="+mn-lt"/>
              </a:rPr>
              <a:t>，参数已经放在临时寄存器</a:t>
            </a:r>
            <a:r>
              <a:rPr lang="en-US" altLang="zh-CN" sz="2000" b="1" dirty="0">
                <a:latin typeface="+mn-lt"/>
              </a:rPr>
              <a:t> t1~t5 </a:t>
            </a:r>
            <a:r>
              <a:rPr lang="zh-CN" altLang="en-US" sz="2000" b="1" dirty="0">
                <a:latin typeface="+mn-lt"/>
              </a:rPr>
              <a:t>中，     调用过程如下</a:t>
            </a:r>
            <a:endParaRPr lang="en-US" altLang="zh-CN" sz="2000" b="1" dirty="0"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   	MOVE a0 t1   // </a:t>
            </a:r>
            <a:r>
              <a:rPr lang="zh-CN" altLang="en-US" sz="1800" b="1" dirty="0">
                <a:solidFill>
                  <a:schemeClr val="folHlink"/>
                </a:solidFill>
                <a:latin typeface="+mn-lt"/>
              </a:rPr>
              <a:t>首先将</a:t>
            </a: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4 </a:t>
            </a:r>
            <a:r>
              <a:rPr lang="zh-CN" altLang="en-US" sz="1800" b="1" dirty="0">
                <a:solidFill>
                  <a:schemeClr val="folHlink"/>
                </a:solidFill>
                <a:latin typeface="+mn-lt"/>
              </a:rPr>
              <a:t>个参数放到“</a:t>
            </a: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a</a:t>
            </a:r>
            <a:r>
              <a:rPr lang="zh-CN" altLang="en-US" sz="1800" b="1" dirty="0">
                <a:solidFill>
                  <a:schemeClr val="folHlink"/>
                </a:solidFill>
                <a:latin typeface="+mn-lt"/>
              </a:rPr>
              <a:t>”寄存器中</a:t>
            </a:r>
            <a:endParaRPr lang="en-US" altLang="zh-CN" sz="1800" b="1" dirty="0">
              <a:solidFill>
                <a:schemeClr val="folHlink"/>
              </a:solidFill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    	MOVE a1 t2 </a:t>
            </a:r>
            <a:endParaRPr lang="en-US" altLang="zh-CN" sz="1800" b="1" dirty="0">
              <a:solidFill>
                <a:schemeClr val="folHlink"/>
              </a:solidFill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    	MOVE a2 t3 </a:t>
            </a:r>
            <a:endParaRPr lang="en-US" altLang="zh-CN" sz="1800" b="1" dirty="0">
              <a:solidFill>
                <a:schemeClr val="folHlink"/>
              </a:solidFill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    	MOVE a3 t4 </a:t>
            </a:r>
            <a:endParaRPr lang="en-US" altLang="zh-CN" sz="1800" b="1" dirty="0">
              <a:solidFill>
                <a:schemeClr val="folHlink"/>
              </a:solidFill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    	PASSARG 1 t5 // </a:t>
            </a:r>
            <a:r>
              <a:rPr lang="zh-CN" altLang="en-US" sz="1800" b="1" dirty="0">
                <a:solidFill>
                  <a:schemeClr val="folHlink"/>
                </a:solidFill>
                <a:latin typeface="+mn-lt"/>
              </a:rPr>
              <a:t>将</a:t>
            </a: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 t5 </a:t>
            </a:r>
            <a:r>
              <a:rPr lang="zh-CN" altLang="en-US" sz="1800" b="1" dirty="0">
                <a:solidFill>
                  <a:schemeClr val="folHlink"/>
                </a:solidFill>
                <a:latin typeface="+mn-lt"/>
              </a:rPr>
              <a:t>放栈中（注意是”</a:t>
            </a: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1</a:t>
            </a:r>
            <a:r>
              <a:rPr lang="zh-CN" altLang="en-US" sz="1800" b="1" dirty="0">
                <a:solidFill>
                  <a:schemeClr val="folHlink"/>
                </a:solidFill>
                <a:latin typeface="+mn-lt"/>
              </a:rPr>
              <a:t>”，不是”</a:t>
            </a: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0</a:t>
            </a:r>
            <a:r>
              <a:rPr lang="zh-CN" altLang="en-US" sz="1800" b="1" dirty="0">
                <a:solidFill>
                  <a:schemeClr val="folHlink"/>
                </a:solidFill>
                <a:latin typeface="+mn-lt"/>
              </a:rPr>
              <a:t>”）</a:t>
            </a:r>
            <a:endParaRPr lang="en-US" altLang="zh-CN" sz="1800" b="1" dirty="0">
              <a:solidFill>
                <a:schemeClr val="folHlink"/>
              </a:solidFill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    	CALL P </a:t>
            </a:r>
            <a:endParaRPr lang="en-US" altLang="zh-CN" sz="1800" b="1" dirty="0">
              <a:solidFill>
                <a:schemeClr val="folHlink"/>
              </a:solidFill>
              <a:latin typeface="+mn-lt"/>
            </a:endParaRPr>
          </a:p>
          <a:p>
            <a:pPr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    	MOVE t6 v0 // </a:t>
            </a:r>
            <a:r>
              <a:rPr lang="zh-CN" altLang="en-US" sz="1800" b="1" dirty="0">
                <a:solidFill>
                  <a:schemeClr val="folHlink"/>
                </a:solidFill>
                <a:latin typeface="+mn-lt"/>
              </a:rPr>
              <a:t>返回值在</a:t>
            </a:r>
            <a:r>
              <a:rPr lang="en-US" altLang="zh-CN" sz="1800" b="1" dirty="0">
                <a:solidFill>
                  <a:schemeClr val="folHlink"/>
                </a:solidFill>
                <a:latin typeface="+mn-lt"/>
              </a:rPr>
              <a:t> v0 </a:t>
            </a:r>
            <a:r>
              <a:rPr lang="zh-CN" altLang="en-US" sz="1800" b="1" dirty="0">
                <a:solidFill>
                  <a:schemeClr val="folHlink"/>
                </a:solidFill>
                <a:latin typeface="+mn-lt"/>
              </a:rPr>
              <a:t>中</a:t>
            </a:r>
            <a:endParaRPr lang="en-US" altLang="zh-CN" sz="1800" b="1" dirty="0">
              <a:solidFill>
                <a:schemeClr val="folHlink"/>
              </a:solidFill>
              <a:latin typeface="+mn-lt"/>
            </a:endParaRPr>
          </a:p>
          <a:p>
            <a:endParaRPr lang="zh-CN" altLang="en-US" dirty="0">
              <a:latin typeface="+mn-lt"/>
            </a:endParaRP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712"/>
    </mc:Choice>
    <mc:Fallback>
      <p:transition spd="slow" advTm="104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+mn-lt"/>
              </a:rPr>
              <a:t>Kanga</a:t>
            </a:r>
            <a:r>
              <a:rPr lang="zh-CN" altLang="en-US" dirty="0">
                <a:latin typeface="+mn-lt"/>
              </a:rPr>
              <a:t>与</a:t>
            </a:r>
            <a:r>
              <a:rPr lang="en-US" altLang="zh-CN" dirty="0" err="1">
                <a:latin typeface="+mn-lt"/>
              </a:rPr>
              <a:t>Spiglet</a:t>
            </a:r>
            <a:r>
              <a:rPr lang="zh-CN" altLang="en-US" dirty="0">
                <a:latin typeface="+mn-lt"/>
              </a:rPr>
              <a:t>的比较</a:t>
            </a:r>
            <a:endParaRPr lang="zh-CN" altLang="en-US" dirty="0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363272" cy="4525963"/>
          </a:xfrm>
        </p:spPr>
        <p:txBody>
          <a:bodyPr/>
          <a:lstStyle/>
          <a:p>
            <a:r>
              <a:rPr lang="zh-CN" altLang="en-US" sz="2800" b="1" dirty="0">
                <a:latin typeface="+mn-lt"/>
              </a:rPr>
              <a:t>过程头部含</a:t>
            </a:r>
            <a:r>
              <a:rPr lang="en-US" altLang="zh-CN" sz="2800" b="1" dirty="0">
                <a:latin typeface="+mn-lt"/>
              </a:rPr>
              <a:t>3</a:t>
            </a:r>
            <a:r>
              <a:rPr lang="zh-CN" altLang="en-US" sz="2800" b="1" dirty="0">
                <a:latin typeface="+mn-lt"/>
              </a:rPr>
              <a:t>个整数（例如：</a:t>
            </a:r>
            <a:r>
              <a:rPr lang="en-US" altLang="zh-CN" sz="2800" b="1" dirty="0" err="1">
                <a:latin typeface="+mn-lt"/>
              </a:rPr>
              <a:t>procA</a:t>
            </a:r>
            <a:r>
              <a:rPr lang="en-US" altLang="zh-CN" sz="2800" b="1" dirty="0">
                <a:latin typeface="+mn-lt"/>
              </a:rPr>
              <a:t> [x][y][z]</a:t>
            </a:r>
            <a:r>
              <a:rPr lang="zh-CN" altLang="en-US" sz="2800" b="1" dirty="0">
                <a:latin typeface="+mn-lt"/>
              </a:rPr>
              <a:t>）</a:t>
            </a:r>
            <a:r>
              <a:rPr lang="en-US" altLang="zh-CN" sz="2800" b="1" dirty="0">
                <a:latin typeface="+mn-lt"/>
              </a:rPr>
              <a:t> </a:t>
            </a:r>
            <a:endParaRPr lang="en-US" altLang="zh-CN" sz="2800" b="1" dirty="0">
              <a:latin typeface="+mn-lt"/>
            </a:endParaRPr>
          </a:p>
          <a:p>
            <a:pPr lvl="1"/>
            <a:r>
              <a:rPr lang="en-US" altLang="zh-CN" sz="2400" b="1" dirty="0">
                <a:latin typeface="+mn-lt"/>
              </a:rPr>
              <a:t>x</a:t>
            </a:r>
            <a:r>
              <a:rPr lang="zh-CN" altLang="en-US" sz="2400" b="1" dirty="0">
                <a:latin typeface="+mn-lt"/>
              </a:rPr>
              <a:t>：</a:t>
            </a:r>
            <a:r>
              <a:rPr lang="en-US" altLang="zh-CN" sz="2400" b="1" dirty="0" err="1">
                <a:latin typeface="+mn-lt"/>
              </a:rPr>
              <a:t>procA</a:t>
            </a:r>
            <a:r>
              <a:rPr lang="zh-CN" altLang="en-US" sz="2400" b="1" dirty="0">
                <a:latin typeface="+mn-lt"/>
              </a:rPr>
              <a:t>的参数个数</a:t>
            </a:r>
            <a:endParaRPr lang="en-US" altLang="zh-CN" sz="2400" b="1" dirty="0">
              <a:latin typeface="+mn-lt"/>
            </a:endParaRPr>
          </a:p>
          <a:p>
            <a:pPr lvl="1"/>
            <a:r>
              <a:rPr lang="en-US" altLang="zh-CN" sz="2400" b="1" dirty="0">
                <a:latin typeface="+mn-lt"/>
              </a:rPr>
              <a:t>y</a:t>
            </a:r>
            <a:r>
              <a:rPr lang="zh-CN" altLang="en-US" sz="2400" b="1" dirty="0">
                <a:latin typeface="+mn-lt"/>
              </a:rPr>
              <a:t>：</a:t>
            </a:r>
            <a:r>
              <a:rPr lang="en-US" altLang="zh-CN" sz="2400" b="1" dirty="0" err="1">
                <a:latin typeface="+mn-lt"/>
              </a:rPr>
              <a:t>procA</a:t>
            </a:r>
            <a:r>
              <a:rPr lang="zh-CN" altLang="en-US" sz="2400" b="1" dirty="0">
                <a:latin typeface="+mn-lt"/>
              </a:rPr>
              <a:t>需要的栈单元个数，包含参数（如果需要）、溢出（</a:t>
            </a:r>
            <a:r>
              <a:rPr lang="en-US" altLang="zh-CN" sz="2400" b="1" dirty="0">
                <a:latin typeface="+mn-lt"/>
              </a:rPr>
              <a:t>spilled</a:t>
            </a:r>
            <a:r>
              <a:rPr lang="zh-CN" altLang="en-US" sz="2400" b="1" dirty="0">
                <a:latin typeface="+mn-lt"/>
              </a:rPr>
              <a:t>）单元、需要保存的寄存器</a:t>
            </a:r>
            <a:endParaRPr lang="en-US" altLang="zh-CN" sz="2400" b="1" dirty="0">
              <a:latin typeface="+mn-lt"/>
            </a:endParaRPr>
          </a:p>
          <a:p>
            <a:pPr lvl="1"/>
            <a:r>
              <a:rPr lang="en-US" altLang="zh-CN" sz="2400" b="1" dirty="0">
                <a:latin typeface="+mn-lt"/>
              </a:rPr>
              <a:t>z</a:t>
            </a:r>
            <a:r>
              <a:rPr lang="zh-CN" altLang="en-US" sz="2400" b="1" dirty="0">
                <a:latin typeface="+mn-lt"/>
              </a:rPr>
              <a:t>：</a:t>
            </a:r>
            <a:r>
              <a:rPr lang="en-US" altLang="zh-CN" sz="2400" b="1" dirty="0" err="1">
                <a:latin typeface="+mn-lt"/>
              </a:rPr>
              <a:t>procA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zh-CN" altLang="en-US" sz="2400" b="1" dirty="0">
                <a:latin typeface="+mn-lt"/>
              </a:rPr>
              <a:t>中的最大参数数目</a:t>
            </a:r>
            <a:endParaRPr lang="en-US" altLang="zh-CN" sz="2400" b="1" dirty="0">
              <a:latin typeface="+mn-lt"/>
            </a:endParaRPr>
          </a:p>
          <a:p>
            <a:pPr lvl="1" eaLnBrk="1" hangingPunct="1">
              <a:buNone/>
              <a:defRPr/>
            </a:pPr>
            <a:r>
              <a:rPr lang="zh-CN" altLang="en-US" sz="2400" b="1" dirty="0">
                <a:latin typeface="+mn-lt"/>
              </a:rPr>
              <a:t>   例如，如果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en-US" altLang="zh-CN" sz="2400" b="1" dirty="0" err="1">
                <a:latin typeface="+mn-lt"/>
              </a:rPr>
              <a:t>procA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zh-CN" altLang="en-US" sz="2400" b="1" dirty="0">
                <a:latin typeface="+mn-lt"/>
              </a:rPr>
              <a:t>调用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en-US" altLang="zh-CN" sz="2400" b="1" dirty="0" err="1">
                <a:latin typeface="+mn-lt"/>
              </a:rPr>
              <a:t>procB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zh-CN" altLang="en-US" sz="2400" b="1" dirty="0">
                <a:latin typeface="+mn-lt"/>
              </a:rPr>
              <a:t>时用</a:t>
            </a:r>
            <a:r>
              <a:rPr lang="en-US" altLang="zh-CN" sz="2400" b="1" dirty="0">
                <a:latin typeface="+mn-lt"/>
              </a:rPr>
              <a:t>3</a:t>
            </a:r>
            <a:r>
              <a:rPr lang="zh-CN" altLang="en-US" sz="2400" b="1" dirty="0">
                <a:latin typeface="+mn-lt"/>
              </a:rPr>
              <a:t>个参数，而调用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en-US" altLang="zh-CN" sz="2400" b="1" dirty="0" err="1">
                <a:latin typeface="+mn-lt"/>
              </a:rPr>
              <a:t>procC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zh-CN" altLang="en-US" sz="2400" b="1" dirty="0">
                <a:latin typeface="+mn-lt"/>
              </a:rPr>
              <a:t>用</a:t>
            </a:r>
            <a:r>
              <a:rPr lang="en-US" altLang="zh-CN" sz="2400" b="1" dirty="0">
                <a:latin typeface="+mn-lt"/>
              </a:rPr>
              <a:t>2</a:t>
            </a:r>
            <a:r>
              <a:rPr lang="zh-CN" altLang="en-US" sz="2400" b="1" dirty="0">
                <a:latin typeface="+mn-lt"/>
              </a:rPr>
              <a:t>个参数，调用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en-US" altLang="zh-CN" sz="2400" b="1" dirty="0" err="1">
                <a:latin typeface="+mn-lt"/>
              </a:rPr>
              <a:t>procD</a:t>
            </a:r>
            <a:r>
              <a:rPr lang="en-US" altLang="zh-CN" sz="2400" b="1" dirty="0">
                <a:latin typeface="+mn-lt"/>
              </a:rPr>
              <a:t> </a:t>
            </a:r>
            <a:r>
              <a:rPr lang="zh-CN" altLang="en-US" sz="2400" b="1" dirty="0">
                <a:latin typeface="+mn-lt"/>
              </a:rPr>
              <a:t>用</a:t>
            </a:r>
            <a:r>
              <a:rPr lang="en-US" altLang="zh-CN" sz="2400" b="1" dirty="0">
                <a:latin typeface="+mn-lt"/>
              </a:rPr>
              <a:t> 4 </a:t>
            </a:r>
            <a:r>
              <a:rPr lang="zh-CN" altLang="en-US" sz="2400" b="1" dirty="0">
                <a:latin typeface="+mn-lt"/>
              </a:rPr>
              <a:t>个参数，那么这个整数设为</a:t>
            </a:r>
            <a:r>
              <a:rPr lang="en-US" altLang="zh-CN" sz="2400" b="1" dirty="0">
                <a:latin typeface="+mn-lt"/>
              </a:rPr>
              <a:t> 4</a:t>
            </a:r>
            <a:endParaRPr lang="en-US" altLang="zh-CN" sz="2400" b="1" dirty="0">
              <a:latin typeface="+mn-lt"/>
            </a:endParaRPr>
          </a:p>
          <a:p>
            <a:endParaRPr lang="zh-CN" altLang="en-US" sz="2800" dirty="0"/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03"/>
    </mc:Choice>
    <mc:Fallback>
      <p:transition spd="slow" advTm="73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6712"/>
          </a:xfrm>
        </p:spPr>
        <p:txBody>
          <a:bodyPr/>
          <a:lstStyle/>
          <a:p>
            <a:r>
              <a:rPr lang="en-US" altLang="zh-CN" dirty="0" err="1">
                <a:latin typeface="+mn-lt"/>
              </a:rPr>
              <a:t>Spiglet</a:t>
            </a:r>
            <a:r>
              <a:rPr lang="zh-CN" altLang="en-US" dirty="0">
                <a:latin typeface="+mn-lt"/>
              </a:rPr>
              <a:t>语法</a:t>
            </a:r>
            <a:endParaRPr lang="zh-CN" altLang="en-US" dirty="0">
              <a:latin typeface="+mn-lt"/>
            </a:endParaRPr>
          </a:p>
        </p:txBody>
      </p:sp>
      <p:sp>
        <p:nvSpPr>
          <p:cNvPr id="5" name="内容占位符 2"/>
          <p:cNvSpPr txBox="1"/>
          <p:nvPr/>
        </p:nvSpPr>
        <p:spPr>
          <a:xfrm>
            <a:off x="0" y="980728"/>
            <a:ext cx="9036496" cy="58772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69900" marR="0" indent="-469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o"/>
              <a:defRPr sz="32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908050" marR="0" indent="-43688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n"/>
              <a:defRPr sz="28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304925" marR="0" indent="-39560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o"/>
              <a:defRPr sz="24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1694180" marR="0" indent="-3873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n"/>
              <a:defRPr sz="20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2094230" marR="0" indent="-39878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§"/>
              <a:defRPr sz="20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Goal		::= "MAIN" 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"END" (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Procedure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)* &lt;EOF&gt;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	::= ( (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)?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)*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Procedure	::=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"["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"]"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StmtExp</a:t>
            </a:r>
            <a:endParaRPr lang="en-US" altLang="zh-CN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::=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NoOpStmt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ErrorStmt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CJumpStmt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JumpStmt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HStoreStmt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HLoadStmt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MoveStmt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NoOpStmt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"NOOP"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"ERROR"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CJumpStmt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"CJUMP"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JumpStmt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"JUMP"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HStoreStmt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"HSTORE"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HLoadStmt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"HLOAD"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MoveStmt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"MOVE"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"PRINT"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46"/>
    </mc:Choice>
    <mc:Fallback>
      <p:transition spd="slow" advTm="21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6712"/>
          </a:xfrm>
        </p:spPr>
        <p:txBody>
          <a:bodyPr/>
          <a:lstStyle/>
          <a:p>
            <a:r>
              <a:rPr lang="en-US" altLang="zh-CN" dirty="0">
                <a:latin typeface="+mn-lt"/>
              </a:rPr>
              <a:t>Kanga</a:t>
            </a:r>
            <a:r>
              <a:rPr lang="zh-CN" altLang="en-US" dirty="0">
                <a:latin typeface="+mn-lt"/>
              </a:rPr>
              <a:t>语法</a:t>
            </a:r>
            <a:endParaRPr lang="zh-CN" altLang="en-US" dirty="0">
              <a:latin typeface="+mn-lt"/>
            </a:endParaRPr>
          </a:p>
        </p:txBody>
      </p:sp>
      <p:sp>
        <p:nvSpPr>
          <p:cNvPr id="4" name="内容占位符 2"/>
          <p:cNvSpPr txBox="1"/>
          <p:nvPr/>
        </p:nvSpPr>
        <p:spPr>
          <a:xfrm>
            <a:off x="0" y="980728"/>
            <a:ext cx="9036496" cy="58772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69900" marR="0" indent="-469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o"/>
              <a:defRPr sz="32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908050" marR="0" indent="-43688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n"/>
              <a:defRPr sz="28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304925" marR="0" indent="-39560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o"/>
              <a:defRPr sz="24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1694180" marR="0" indent="-3873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n"/>
              <a:defRPr sz="20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4pPr>
            <a:lvl5pPr marL="2094230" marR="0" indent="-398780" algn="l" defTabSz="914400" rtl="0" eaLnBrk="0" fontAlgn="base" latinLnBrk="0" hangingPunct="0">
              <a:lnSpc>
                <a:spcPct val="100000"/>
              </a:lnSpc>
              <a:spcBef>
                <a:spcPct val="25000"/>
              </a:spcBef>
              <a:spcAft>
                <a:spcPct val="0"/>
              </a:spcAft>
              <a:buClr>
                <a:srgbClr val="CC0000"/>
              </a:buClr>
              <a:buSzTx/>
              <a:buFont typeface="Wingdings" panose="05000000000000000000" pitchFamily="2" charset="2"/>
              <a:buChar char="§"/>
              <a:defRPr sz="2000" b="0" kern="120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Goal		::= "MAIN"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"["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"]" </a:t>
            </a:r>
            <a:endParaRPr lang="en-US" altLang="zh-CN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"["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"]" "["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"]"</a:t>
            </a:r>
            <a:endParaRPr lang="en-US" altLang="zh-CN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"END" (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Procedure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)* &lt;EOF&gt;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	::= ( (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)?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)*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Procedure	::=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"["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"]" 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"["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"]" "["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"]"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StmtList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"END" </a:t>
            </a:r>
            <a:endParaRPr lang="en-US" altLang="zh-CN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::=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NoOpStmt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ErrorStmt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CJumpStmt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JumpStmt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HStoreStmt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HLoadStmt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MoveStmt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PrintStmt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|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ALoadStmt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AstoreStmt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PassArgStmt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|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CallStmt</a:t>
            </a:r>
            <a:endParaRPr lang="en-US" altLang="zh-CN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NoOpStmt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"NOOP"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ErrorStmt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"ERROR"</a:t>
            </a:r>
            <a:endParaRPr lang="en-US" altLang="zh-CN" sz="18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CJumpStmt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"CJUMP"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JumpStmt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"JUMP"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HStoreStmt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"HSTORE"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HLoadStmt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"HLOAD"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IntegerLiteral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MoveStmt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"MOVE"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18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PrintStmt</a:t>
            </a:r>
            <a:r>
              <a:rPr lang="en-US" altLang="zh-CN" sz="18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::= "PRINT"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SimpleExp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2"/>
    </mc:Choice>
    <mc:Fallback>
      <p:transition spd="slow" advTm="3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12002</Words>
  <Application>WPS 演示</Application>
  <PresentationFormat>全屏显示(4:3)</PresentationFormat>
  <Paragraphs>760</Paragraphs>
  <Slides>28</Slides>
  <Notes>1</Notes>
  <HiddenSlides>0</HiddenSlides>
  <MMClips>28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8" baseType="lpstr">
      <vt:lpstr>Arial</vt:lpstr>
      <vt:lpstr>宋体</vt:lpstr>
      <vt:lpstr>Wingdings</vt:lpstr>
      <vt:lpstr>Tahoma</vt:lpstr>
      <vt:lpstr>Calibri</vt:lpstr>
      <vt:lpstr>仿宋</vt:lpstr>
      <vt:lpstr>华文仿宋</vt:lpstr>
      <vt:lpstr>Garamond</vt:lpstr>
      <vt:lpstr>Goudy Stout</vt:lpstr>
      <vt:lpstr>楷体</vt:lpstr>
      <vt:lpstr>Times New Roman</vt:lpstr>
      <vt:lpstr>华文新魏</vt:lpstr>
      <vt:lpstr>黑体</vt:lpstr>
      <vt:lpstr>Courier New</vt:lpstr>
      <vt:lpstr>微软雅黑</vt:lpstr>
      <vt:lpstr>Arial Unicode MS</vt:lpstr>
      <vt:lpstr>等线</vt:lpstr>
      <vt:lpstr>Wingdings</vt:lpstr>
      <vt:lpstr>Segoe Print</vt:lpstr>
      <vt:lpstr>Office Theme</vt:lpstr>
      <vt:lpstr>编译实习</vt:lpstr>
      <vt:lpstr>PowerPoint 演示文稿</vt:lpstr>
      <vt:lpstr>Outline</vt:lpstr>
      <vt:lpstr>Kanga与Spiglet的比较</vt:lpstr>
      <vt:lpstr>Kanga与Spiglet的比较</vt:lpstr>
      <vt:lpstr>Kanga与Spiglet的比较</vt:lpstr>
      <vt:lpstr>Kanga与Spiglet的比较</vt:lpstr>
      <vt:lpstr>Spiglet语法</vt:lpstr>
      <vt:lpstr>Kanga语法</vt:lpstr>
      <vt:lpstr>Spiglet语法（续）</vt:lpstr>
      <vt:lpstr>Kanga语法（续）</vt:lpstr>
      <vt:lpstr>代码示例</vt:lpstr>
      <vt:lpstr>PowerPoint 演示文稿</vt:lpstr>
      <vt:lpstr>Outline</vt:lpstr>
      <vt:lpstr>活性（liveness）分析</vt:lpstr>
      <vt:lpstr>方法1：规则推导</vt:lpstr>
      <vt:lpstr>规则推导示例</vt:lpstr>
      <vt:lpstr>规则推导示例</vt:lpstr>
      <vt:lpstr>规则推导示例</vt:lpstr>
      <vt:lpstr>规则推导示例</vt:lpstr>
      <vt:lpstr>规则推导示例</vt:lpstr>
      <vt:lpstr>规则推导示例</vt:lpstr>
      <vt:lpstr>规则推导示例</vt:lpstr>
      <vt:lpstr>规则推导示例</vt:lpstr>
      <vt:lpstr>规则推导示例</vt:lpstr>
      <vt:lpstr>方法2：流图分析</vt:lpstr>
      <vt:lpstr>方法2：流图分析</vt:lpstr>
      <vt:lpstr>方法2：流图分析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第4章 类包和接口</dc:title>
  <dc:creator>唐大仕 http://www.dstang.com</dc:creator>
  <cp:lastModifiedBy>佳衡</cp:lastModifiedBy>
  <cp:revision>1363</cp:revision>
  <dcterms:created xsi:type="dcterms:W3CDTF">2113-01-01T00:00:00Z</dcterms:created>
  <dcterms:modified xsi:type="dcterms:W3CDTF">2020-06-13T03:08:19Z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